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6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ahLst/>
              <a:cxnLst>
                <a:cxn ang="0">
                  <a:pos x="335" y="0"/>
                </a:cxn>
                <a:cxn ang="0">
                  <a:pos x="333" y="1290"/>
                </a:cxn>
                <a:cxn ang="0">
                  <a:pos x="0" y="1290"/>
                </a:cxn>
                <a:cxn ang="0">
                  <a:pos x="6" y="3210"/>
                </a:cxn>
                <a:cxn ang="0">
                  <a:pos x="5550" y="3216"/>
                </a:cxn>
                <a:cxn ang="0">
                  <a:pos x="5550" y="0"/>
                </a:cxn>
                <a:cxn ang="0">
                  <a:pos x="335" y="0"/>
                </a:cxn>
                <a:cxn ang="0">
                  <a:pos x="335" y="0"/>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w="9525">
              <a:noFill/>
              <a:round/>
              <a:headEnd/>
              <a:tailEnd/>
            </a:ln>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6" name="Freeform 4"/>
            <p:cNvSpPr>
              <a:spLocks/>
            </p:cNvSpPr>
            <p:nvPr/>
          </p:nvSpPr>
          <p:spPr bwMode="ltGray">
            <a:xfrm>
              <a:off x="528" y="2400"/>
              <a:ext cx="5232" cy="1920"/>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7" name="Freeform 5"/>
            <p:cNvSpPr>
              <a:spLocks/>
            </p:cNvSpPr>
            <p:nvPr/>
          </p:nvSpPr>
          <p:spPr bwMode="ltGray">
            <a:xfrm>
              <a:off x="201" y="2377"/>
              <a:ext cx="3455"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8" name="Freeform 6"/>
            <p:cNvSpPr>
              <a:spLocks/>
            </p:cNvSpPr>
            <p:nvPr/>
          </p:nvSpPr>
          <p:spPr bwMode="ltGray">
            <a:xfrm>
              <a:off x="528" y="1104"/>
              <a:ext cx="4894"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9" name="Freeform 7"/>
            <p:cNvSpPr>
              <a:spLocks/>
            </p:cNvSpPr>
            <p:nvPr/>
          </p:nvSpPr>
          <p:spPr bwMode="ltGray">
            <a:xfrm>
              <a:off x="201" y="2377"/>
              <a:ext cx="30" cy="1958"/>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10" name="Freeform 8"/>
            <p:cNvSpPr>
              <a:spLocks/>
            </p:cNvSpPr>
            <p:nvPr/>
          </p:nvSpPr>
          <p:spPr bwMode="ltGray">
            <a:xfrm>
              <a:off x="528" y="1104"/>
              <a:ext cx="29" cy="322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grpSp>
      <p:sp>
        <p:nvSpPr>
          <p:cNvPr id="10249" name="Rectangle 9"/>
          <p:cNvSpPr>
            <a:spLocks noGrp="1" noChangeArrowheads="1"/>
          </p:cNvSpPr>
          <p:nvPr>
            <p:ph type="ctrTitle" sz="quarter"/>
          </p:nvPr>
        </p:nvSpPr>
        <p:spPr>
          <a:xfrm>
            <a:off x="990600" y="1905000"/>
            <a:ext cx="7772400" cy="1736725"/>
          </a:xfrm>
        </p:spPr>
        <p:txBody>
          <a:bodyPr anchor="t"/>
          <a:lstStyle>
            <a:lvl1pPr>
              <a:defRPr sz="5400"/>
            </a:lvl1pPr>
          </a:lstStyle>
          <a:p>
            <a:r>
              <a:rPr lang="es-ES"/>
              <a:t>Haga clic para cambiar el estilo de título	</a:t>
            </a:r>
          </a:p>
        </p:txBody>
      </p:sp>
      <p:sp>
        <p:nvSpPr>
          <p:cNvPr id="10250"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11" name="Rectangle 11"/>
          <p:cNvSpPr>
            <a:spLocks noGrp="1" noChangeArrowheads="1"/>
          </p:cNvSpPr>
          <p:nvPr>
            <p:ph type="dt" sz="quarter" idx="10"/>
          </p:nvPr>
        </p:nvSpPr>
        <p:spPr>
          <a:xfrm>
            <a:off x="990600" y="6245225"/>
            <a:ext cx="1901825" cy="476250"/>
          </a:xfrm>
        </p:spPr>
        <p:txBody>
          <a:bodyPr/>
          <a:lstStyle>
            <a:lvl1pPr>
              <a:defRPr/>
            </a:lvl1pPr>
          </a:lstStyle>
          <a:p>
            <a:pPr>
              <a:defRPr/>
            </a:pPr>
            <a:endParaRPr lang="es-E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a:lvl1pPr>
          </a:lstStyle>
          <a:p>
            <a:pPr>
              <a:defRPr/>
            </a:pPr>
            <a:endParaRPr lang="es-ES">
              <a:solidFill>
                <a:srgbClr val="FFFFFF"/>
              </a:solidFill>
            </a:endParaRPr>
          </a:p>
        </p:txBody>
      </p:sp>
      <p:sp>
        <p:nvSpPr>
          <p:cNvPr id="13" name="Rectangle 13"/>
          <p:cNvSpPr>
            <a:spLocks noGrp="1" noChangeArrowheads="1"/>
          </p:cNvSpPr>
          <p:nvPr>
            <p:ph type="sldNum" sz="quarter" idx="12"/>
          </p:nvPr>
        </p:nvSpPr>
        <p:spPr/>
        <p:txBody>
          <a:bodyPr/>
          <a:lstStyle>
            <a:lvl1pPr>
              <a:defRPr/>
            </a:lvl1pPr>
          </a:lstStyle>
          <a:p>
            <a:pPr>
              <a:defRPr/>
            </a:pPr>
            <a:fld id="{3BF1EEE4-86D9-44BB-9DA9-538478B945EB}"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636661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34B88270-90F6-458E-85D8-B34780A2D97C}"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1613574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8F904673-0CDE-4AEA-8321-F2C5EE715602}"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4029531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6FDAE94D-C989-4DBC-9DC0-7DDBF9234271}"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1460438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D615C38A-FC19-40AA-968C-537952E598F7}"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3697053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5DEFABA-2E3B-4F02-BB31-65D0A7CAD0B3}"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3680691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5EAB9C99-E3B9-4E47-B459-3CDCAE3A05F1}"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3487696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662FE7FC-0C77-4677-ACDA-43E650E36DF0}"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2807343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D811577-84C1-46BB-AD1B-DBE44EB2DDB9}"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3094129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E1BD7DE6-3D48-4E4E-8E50-78D1A5952D52}"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3482666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48463" y="244475"/>
            <a:ext cx="209708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44475"/>
            <a:ext cx="613886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51ECB94-3CF8-48EF-A783-03C389551D97}" type="slidenum">
              <a:rPr lang="es-ES">
                <a:solidFill>
                  <a:srgbClr val="FFFFFF"/>
                </a:solidFill>
              </a:rPr>
              <a:pPr>
                <a:defRPr/>
              </a:pPr>
              <a:t>‹Nº›</a:t>
            </a:fld>
            <a:endParaRPr lang="es-ES">
              <a:solidFill>
                <a:srgbClr val="FFFFFF"/>
              </a:solidFill>
            </a:endParaRPr>
          </a:p>
        </p:txBody>
      </p:sp>
    </p:spTree>
    <p:extLst>
      <p:ext uri="{BB962C8B-B14F-4D97-AF65-F5344CB8AC3E}">
        <p14:creationId xmlns:p14="http://schemas.microsoft.com/office/powerpoint/2010/main" val="1748601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9219" name="Freeform 3"/>
            <p:cNvSpPr>
              <a:spLocks/>
            </p:cNvSpPr>
            <p:nvPr/>
          </p:nvSpPr>
          <p:spPr bwMode="ltGray">
            <a:xfrm>
              <a:off x="528" y="2909"/>
              <a:ext cx="5232" cy="1411"/>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9220" name="Freeform 4"/>
            <p:cNvSpPr>
              <a:spLocks/>
            </p:cNvSpPr>
            <p:nvPr/>
          </p:nvSpPr>
          <p:spPr bwMode="ltGray">
            <a:xfrm>
              <a:off x="210" y="1152"/>
              <a:ext cx="5550" cy="3168"/>
            </a:xfrm>
            <a:custGeom>
              <a:avLst/>
              <a:gdLst/>
              <a:ahLst/>
              <a:cxnLst>
                <a:cxn ang="0">
                  <a:pos x="330" y="1764"/>
                </a:cxn>
                <a:cxn ang="0">
                  <a:pos x="0" y="1764"/>
                </a:cxn>
                <a:cxn ang="0">
                  <a:pos x="0" y="3168"/>
                </a:cxn>
                <a:cxn ang="0">
                  <a:pos x="5550" y="3168"/>
                </a:cxn>
                <a:cxn ang="0">
                  <a:pos x="5550" y="0"/>
                </a:cxn>
                <a:cxn ang="0">
                  <a:pos x="330" y="0"/>
                </a:cxn>
                <a:cxn ang="0">
                  <a:pos x="330" y="1764"/>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w="9525">
              <a:noFill/>
              <a:round/>
              <a:headEnd/>
              <a:tailEnd/>
            </a:ln>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9221" name="Freeform 5"/>
            <p:cNvSpPr>
              <a:spLocks/>
            </p:cNvSpPr>
            <p:nvPr/>
          </p:nvSpPr>
          <p:spPr bwMode="ltGray">
            <a:xfrm>
              <a:off x="528" y="2932"/>
              <a:ext cx="5232" cy="1388"/>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w="9525">
              <a:noFill/>
              <a:round/>
              <a:headEnd/>
              <a:tailEnd/>
            </a:ln>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9222" name="Freeform 6"/>
            <p:cNvSpPr>
              <a:spLocks/>
            </p:cNvSpPr>
            <p:nvPr/>
          </p:nvSpPr>
          <p:spPr bwMode="ltGray">
            <a:xfrm>
              <a:off x="528" y="1152"/>
              <a:ext cx="4607"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9223" name="Freeform 7"/>
            <p:cNvSpPr>
              <a:spLocks/>
            </p:cNvSpPr>
            <p:nvPr/>
          </p:nvSpPr>
          <p:spPr bwMode="ltGray">
            <a:xfrm>
              <a:off x="528" y="1152"/>
              <a:ext cx="29" cy="178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9224" name="Freeform 8"/>
            <p:cNvSpPr>
              <a:spLocks/>
            </p:cNvSpPr>
            <p:nvPr/>
          </p:nvSpPr>
          <p:spPr bwMode="ltGray">
            <a:xfrm>
              <a:off x="527" y="2904"/>
              <a:ext cx="29" cy="1416"/>
            </a:xfrm>
            <a:custGeom>
              <a:avLst/>
              <a:gdLst/>
              <a:ahLst/>
              <a:cxnLst>
                <a:cxn ang="0">
                  <a:pos x="0" y="1416"/>
                </a:cxn>
                <a:cxn ang="0">
                  <a:pos x="29" y="1416"/>
                </a:cxn>
                <a:cxn ang="0">
                  <a:pos x="28" y="24"/>
                </a:cxn>
                <a:cxn ang="0">
                  <a:pos x="0" y="0"/>
                </a:cxn>
                <a:cxn ang="0">
                  <a:pos x="0" y="1416"/>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9225" name="Freeform 9"/>
            <p:cNvSpPr>
              <a:spLocks/>
            </p:cNvSpPr>
            <p:nvPr/>
          </p:nvSpPr>
          <p:spPr bwMode="ltGray">
            <a:xfrm>
              <a:off x="201" y="2904"/>
              <a:ext cx="2879"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sp>
          <p:nvSpPr>
            <p:cNvPr id="9226" name="Freeform 10"/>
            <p:cNvSpPr>
              <a:spLocks/>
            </p:cNvSpPr>
            <p:nvPr/>
          </p:nvSpPr>
          <p:spPr bwMode="ltGray">
            <a:xfrm>
              <a:off x="201" y="2904"/>
              <a:ext cx="30" cy="1416"/>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w="9525" cap="flat" cmpd="sng">
              <a:noFill/>
              <a:prstDash val="solid"/>
              <a:round/>
              <a:headEnd type="none" w="med" len="med"/>
              <a:tailEnd type="none" w="med" len="med"/>
            </a:ln>
            <a:effectLst/>
          </p:spPr>
          <p:txBody>
            <a:bodyPr/>
            <a:lstStyle/>
            <a:p>
              <a:pPr algn="r" fontAlgn="base">
                <a:spcBef>
                  <a:spcPct val="0"/>
                </a:spcBef>
                <a:spcAft>
                  <a:spcPct val="0"/>
                </a:spcAft>
                <a:defRPr/>
              </a:pPr>
              <a:endParaRPr lang="es-ES">
                <a:solidFill>
                  <a:srgbClr val="FFFFFF"/>
                </a:solidFill>
                <a:effectLst>
                  <a:outerShdw blurRad="38100" dist="38100" dir="2700000" algn="tl">
                    <a:srgbClr val="000000">
                      <a:alpha val="43137"/>
                    </a:srgbClr>
                  </a:outerShdw>
                </a:effectLst>
              </a:endParaRPr>
            </a:p>
          </p:txBody>
        </p:sp>
      </p:grpSp>
      <p:sp>
        <p:nvSpPr>
          <p:cNvPr id="9227" name="Rectangle 11"/>
          <p:cNvSpPr>
            <a:spLocks noGrp="1" noChangeArrowheads="1"/>
          </p:cNvSpPr>
          <p:nvPr>
            <p:ph type="dt" sz="half" idx="2"/>
          </p:nvPr>
        </p:nvSpPr>
        <p:spPr bwMode="auto">
          <a:xfrm>
            <a:off x="838200"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effectLst>
                  <a:outerShdw blurRad="38100" dist="38100" dir="2700000" algn="tl">
                    <a:srgbClr val="000000"/>
                  </a:outerShdw>
                </a:effectLst>
              </a:defRPr>
            </a:lvl1pPr>
          </a:lstStyle>
          <a:p>
            <a:pPr fontAlgn="base">
              <a:spcBef>
                <a:spcPct val="0"/>
              </a:spcBef>
              <a:spcAft>
                <a:spcPct val="0"/>
              </a:spcAft>
              <a:defRPr/>
            </a:pPr>
            <a:endParaRPr lang="es-ES">
              <a:solidFill>
                <a:srgbClr val="FFFFFF"/>
              </a:solidFill>
            </a:endParaRPr>
          </a:p>
        </p:txBody>
      </p:sp>
      <p:sp>
        <p:nvSpPr>
          <p:cNvPr id="9228" name="Rectangle 12"/>
          <p:cNvSpPr>
            <a:spLocks noGrp="1" noChangeArrowheads="1"/>
          </p:cNvSpPr>
          <p:nvPr>
            <p:ph type="ftr" sz="quarter" idx="3"/>
          </p:nvPr>
        </p:nvSpPr>
        <p:spPr bwMode="auto">
          <a:xfrm>
            <a:off x="34290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ffectLst>
                  <a:outerShdw blurRad="38100" dist="38100" dir="2700000" algn="tl">
                    <a:srgbClr val="000000"/>
                  </a:outerShdw>
                </a:effectLst>
              </a:defRPr>
            </a:lvl1pPr>
          </a:lstStyle>
          <a:p>
            <a:pPr fontAlgn="base">
              <a:spcBef>
                <a:spcPct val="0"/>
              </a:spcBef>
              <a:spcAft>
                <a:spcPct val="0"/>
              </a:spcAft>
              <a:defRPr/>
            </a:pPr>
            <a:endParaRPr lang="es-ES">
              <a:solidFill>
                <a:srgbClr val="FFFFFF"/>
              </a:solidFill>
            </a:endParaRPr>
          </a:p>
        </p:txBody>
      </p:sp>
      <p:sp>
        <p:nvSpPr>
          <p:cNvPr id="9229" name="Rectangle 13"/>
          <p:cNvSpPr>
            <a:spLocks noGrp="1" noChangeArrowheads="1"/>
          </p:cNvSpPr>
          <p:nvPr>
            <p:ph type="sldNum" sz="quarter" idx="4"/>
          </p:nvPr>
        </p:nvSpPr>
        <p:spPr bwMode="auto">
          <a:xfrm>
            <a:off x="6937375"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ffectLst>
                  <a:outerShdw blurRad="38100" dist="38100" dir="2700000" algn="tl">
                    <a:srgbClr val="000000"/>
                  </a:outerShdw>
                </a:effectLst>
              </a:defRPr>
            </a:lvl1pPr>
          </a:lstStyle>
          <a:p>
            <a:pPr algn="r" fontAlgn="base">
              <a:spcBef>
                <a:spcPct val="0"/>
              </a:spcBef>
              <a:spcAft>
                <a:spcPct val="0"/>
              </a:spcAft>
              <a:defRPr/>
            </a:pPr>
            <a:fld id="{6A9116C4-AA8D-4FDA-88DF-9156F79C30D4}" type="slidenum">
              <a:rPr lang="es-ES">
                <a:solidFill>
                  <a:srgbClr val="FFFFFF"/>
                </a:solidFill>
              </a:rPr>
              <a:pPr algn="r" fontAlgn="base">
                <a:spcBef>
                  <a:spcPct val="0"/>
                </a:spcBef>
                <a:spcAft>
                  <a:spcPct val="0"/>
                </a:spcAft>
                <a:defRPr/>
              </a:pPr>
              <a:t>‹Nº›</a:t>
            </a:fld>
            <a:endParaRPr lang="es-ES">
              <a:solidFill>
                <a:srgbClr val="FFFFFF"/>
              </a:solidFill>
            </a:endParaRPr>
          </a:p>
        </p:txBody>
      </p:sp>
      <p:sp>
        <p:nvSpPr>
          <p:cNvPr id="9230" name="Rectangle 14"/>
          <p:cNvSpPr>
            <a:spLocks noGrp="1" noRot="1" noChangeArrowheads="1"/>
          </p:cNvSpPr>
          <p:nvPr>
            <p:ph type="title"/>
          </p:nvPr>
        </p:nvSpPr>
        <p:spPr bwMode="auto">
          <a:xfrm>
            <a:off x="457200" y="244475"/>
            <a:ext cx="8385175"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9231" name="Rectangle 15"/>
          <p:cNvSpPr>
            <a:spLocks noGrp="1" noRot="1" noChangeArrowheads="1"/>
          </p:cNvSpPr>
          <p:nvPr>
            <p:ph type="body" idx="1"/>
          </p:nvPr>
        </p:nvSpPr>
        <p:spPr bwMode="auto">
          <a:xfrm>
            <a:off x="838200" y="1905000"/>
            <a:ext cx="800735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Tree>
    <p:extLst>
      <p:ext uri="{BB962C8B-B14F-4D97-AF65-F5344CB8AC3E}">
        <p14:creationId xmlns:p14="http://schemas.microsoft.com/office/powerpoint/2010/main" val="3385069627"/>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1000" y="3886200"/>
            <a:ext cx="8382000" cy="2209800"/>
          </a:xfrm>
          <a:solidFill>
            <a:schemeClr val="accent3">
              <a:lumMod val="20000"/>
              <a:lumOff val="80000"/>
            </a:schemeClr>
          </a:solidFill>
        </p:spPr>
        <p:txBody>
          <a:bodyPr/>
          <a:lstStyle/>
          <a:p>
            <a:pPr>
              <a:defRPr/>
            </a:pPr>
            <a:endParaRPr lang="es-CO" dirty="0" smtClean="0"/>
          </a:p>
          <a:p>
            <a:pPr marL="0" indent="0" algn="ctr">
              <a:buFont typeface="Wingdings" pitchFamily="2" charset="2"/>
              <a:buNone/>
              <a:defRPr/>
            </a:pPr>
            <a:r>
              <a:rPr lang="es-CO" sz="4000" dirty="0" smtClean="0">
                <a:solidFill>
                  <a:srgbClr val="0000CC"/>
                </a:solidFill>
              </a:rPr>
              <a:t>¿Salvarnos del pecado? </a:t>
            </a:r>
          </a:p>
          <a:p>
            <a:pPr marL="0" indent="0" algn="ctr">
              <a:buFont typeface="Wingdings" pitchFamily="2" charset="2"/>
              <a:buNone/>
              <a:defRPr/>
            </a:pPr>
            <a:r>
              <a:rPr lang="es-CO" sz="4000" dirty="0" smtClean="0">
                <a:solidFill>
                  <a:srgbClr val="0000CC"/>
                </a:solidFill>
              </a:rPr>
              <a:t>o ¿Mostrarnos el pecado?</a:t>
            </a:r>
            <a:endParaRPr lang="es-CO" sz="4000" dirty="0">
              <a:solidFill>
                <a:srgbClr val="0000CC"/>
              </a:solidFill>
            </a:endParaRPr>
          </a:p>
        </p:txBody>
      </p:sp>
      <p:sp>
        <p:nvSpPr>
          <p:cNvPr id="4" name="3 Elipse"/>
          <p:cNvSpPr/>
          <p:nvPr/>
        </p:nvSpPr>
        <p:spPr bwMode="auto">
          <a:xfrm>
            <a:off x="228600" y="381000"/>
            <a:ext cx="8686800" cy="3276600"/>
          </a:xfrm>
          <a:prstGeom prst="ellipse">
            <a:avLst/>
          </a:prstGeom>
          <a:solidFill>
            <a:srgbClr val="FFC00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lang="es-CO" sz="4000" i="1" dirty="0">
                <a:solidFill>
                  <a:srgbClr val="002060"/>
                </a:solidFill>
                <a:effectLst>
                  <a:outerShdw blurRad="38100" dist="38100" dir="2700000" algn="tl">
                    <a:srgbClr val="000000">
                      <a:alpha val="43137"/>
                    </a:srgbClr>
                  </a:outerShdw>
                </a:effectLst>
                <a:latin typeface="Algerian" pitchFamily="82" charset="0"/>
              </a:rPr>
              <a:t>Bajo la Ley o bajo la gracia: N°3</a:t>
            </a:r>
          </a:p>
          <a:p>
            <a:pPr fontAlgn="base">
              <a:spcBef>
                <a:spcPct val="0"/>
              </a:spcBef>
              <a:spcAft>
                <a:spcPct val="0"/>
              </a:spcAft>
              <a:defRPr/>
            </a:pPr>
            <a:r>
              <a:rPr lang="es-CO" sz="3600" dirty="0">
                <a:solidFill>
                  <a:srgbClr val="FF0000"/>
                </a:solidFill>
                <a:effectLst>
                  <a:outerShdw blurRad="38100" dist="38100" dir="2700000" algn="tl">
                    <a:srgbClr val="000000">
                      <a:alpha val="43137"/>
                    </a:srgbClr>
                  </a:outerShdw>
                </a:effectLst>
              </a:rPr>
              <a:t>¿Cuál es el propósito de la Ley?</a:t>
            </a:r>
          </a:p>
        </p:txBody>
      </p:sp>
    </p:spTree>
    <p:extLst>
      <p:ext uri="{BB962C8B-B14F-4D97-AF65-F5344CB8AC3E}">
        <p14:creationId xmlns:p14="http://schemas.microsoft.com/office/powerpoint/2010/main" val="15282861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p:cTn id="7"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wheel(1)">
                                      <p:cBhvr>
                                        <p:cTn id="15" dur="2000"/>
                                        <p:tgtEl>
                                          <p:spTgt spid="3">
                                            <p:bg/>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wheel(1)">
                                      <p:cBhvr>
                                        <p:cTn id="20" dur="2000"/>
                                        <p:tgtEl>
                                          <p:spTgt spid="3">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heel(1)">
                                      <p:cBhvr>
                                        <p:cTn id="2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3D4A8"/>
            </a:gs>
            <a:gs pos="25000">
              <a:srgbClr val="21D6E0"/>
            </a:gs>
            <a:gs pos="75000">
              <a:srgbClr val="0087E6"/>
            </a:gs>
            <a:gs pos="100000">
              <a:srgbClr val="005CBF"/>
            </a:gs>
          </a:gsLst>
          <a:lin ang="540000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lstStyle/>
          <a:p>
            <a:pPr>
              <a:defRPr/>
            </a:pPr>
            <a:r>
              <a:rPr lang="es-CO" sz="3600" i="1" dirty="0" smtClean="0">
                <a:solidFill>
                  <a:srgbClr val="002060"/>
                </a:solidFill>
                <a:effectLst/>
              </a:rPr>
              <a:t/>
            </a:r>
            <a:br>
              <a:rPr lang="es-CO" sz="3600" i="1" dirty="0" smtClean="0">
                <a:solidFill>
                  <a:srgbClr val="002060"/>
                </a:solidFill>
                <a:effectLst/>
              </a:rPr>
            </a:br>
            <a:r>
              <a:rPr lang="es-CO" sz="3600" i="1" dirty="0" smtClean="0">
                <a:solidFill>
                  <a:srgbClr val="002060"/>
                </a:solidFill>
                <a:effectLst/>
              </a:rPr>
              <a:t>¿Qué descubre el hombre al contemplar atentamente la ley? </a:t>
            </a:r>
            <a:br>
              <a:rPr lang="es-CO" sz="3600" i="1" dirty="0" smtClean="0">
                <a:solidFill>
                  <a:srgbClr val="002060"/>
                </a:solidFill>
                <a:effectLst/>
              </a:rPr>
            </a:br>
            <a:endParaRPr lang="es-CO" sz="3600" dirty="0"/>
          </a:p>
        </p:txBody>
      </p:sp>
      <p:sp>
        <p:nvSpPr>
          <p:cNvPr id="3" name="2 Marcador de contenido"/>
          <p:cNvSpPr>
            <a:spLocks noGrp="1"/>
          </p:cNvSpPr>
          <p:nvPr>
            <p:ph idx="1"/>
          </p:nvPr>
        </p:nvSpPr>
        <p:spPr>
          <a:xfrm>
            <a:off x="533400" y="1905000"/>
            <a:ext cx="8312150" cy="1371600"/>
          </a:xfrm>
          <a:solidFill>
            <a:srgbClr val="FFFF00"/>
          </a:solidFill>
        </p:spPr>
        <p:txBody>
          <a:bodyPr/>
          <a:lstStyle/>
          <a:p>
            <a:pPr marL="0" indent="0" algn="ctr">
              <a:buFont typeface="Wingdings" pitchFamily="2" charset="2"/>
              <a:buNone/>
              <a:defRPr/>
            </a:pPr>
            <a:r>
              <a:rPr lang="es-CO" sz="2800" b="1" dirty="0" smtClean="0">
                <a:solidFill>
                  <a:srgbClr val="FF0000"/>
                </a:solidFill>
                <a:effectLst/>
              </a:rPr>
              <a:t>Romanos 3:20</a:t>
            </a:r>
            <a:r>
              <a:rPr lang="es-CO" sz="2800" dirty="0" smtClean="0">
                <a:effectLst/>
              </a:rPr>
              <a:t/>
            </a:r>
            <a:br>
              <a:rPr lang="es-CO" sz="2800" dirty="0" smtClean="0">
                <a:effectLst/>
              </a:rPr>
            </a:br>
            <a:r>
              <a:rPr lang="es-CO" sz="2800" dirty="0" smtClean="0"/>
              <a:t> </a:t>
            </a:r>
            <a:r>
              <a:rPr lang="es-CO" sz="2800" dirty="0" smtClean="0">
                <a:solidFill>
                  <a:srgbClr val="0070C0"/>
                </a:solidFill>
              </a:rPr>
              <a:t>«…pues por medio de la ley viene el reconocimiento del pecado»</a:t>
            </a:r>
            <a:endParaRPr lang="es-CO" sz="2800" i="1" dirty="0" smtClean="0">
              <a:solidFill>
                <a:srgbClr val="002060"/>
              </a:solidFill>
            </a:endParaRPr>
          </a:p>
          <a:p>
            <a:pPr marL="0" indent="0">
              <a:buFont typeface="Wingdings" pitchFamily="2" charset="2"/>
              <a:buNone/>
              <a:defRPr/>
            </a:pPr>
            <a:r>
              <a:rPr lang="es-CO" dirty="0" smtClean="0">
                <a:solidFill>
                  <a:srgbClr val="0070C0"/>
                </a:solidFill>
                <a:effectLst/>
              </a:rPr>
              <a:t/>
            </a:r>
            <a:br>
              <a:rPr lang="es-CO" dirty="0" smtClean="0">
                <a:solidFill>
                  <a:srgbClr val="0070C0"/>
                </a:solidFill>
                <a:effectLst/>
              </a:rPr>
            </a:br>
            <a:endParaRPr lang="es-CO" dirty="0"/>
          </a:p>
        </p:txBody>
      </p:sp>
      <p:sp>
        <p:nvSpPr>
          <p:cNvPr id="4" name="3 Rectángulo"/>
          <p:cNvSpPr/>
          <p:nvPr/>
        </p:nvSpPr>
        <p:spPr>
          <a:xfrm>
            <a:off x="381000" y="3773488"/>
            <a:ext cx="4572000" cy="2554287"/>
          </a:xfrm>
          <a:prstGeom prst="rect">
            <a:avLst/>
          </a:prstGeom>
          <a:solidFill>
            <a:schemeClr val="accent3">
              <a:lumMod val="20000"/>
              <a:lumOff val="80000"/>
            </a:schemeClr>
          </a:solidFill>
        </p:spPr>
        <p:txBody>
          <a:bodyPr>
            <a:spAutoFit/>
          </a:bodyPr>
          <a:lstStyle/>
          <a:p>
            <a:pPr algn="ctr" fontAlgn="base">
              <a:spcBef>
                <a:spcPct val="0"/>
              </a:spcBef>
              <a:spcAft>
                <a:spcPct val="0"/>
              </a:spcAft>
              <a:defRPr/>
            </a:pPr>
            <a:r>
              <a:rPr lang="es-CO" sz="3200" dirty="0">
                <a:solidFill>
                  <a:srgbClr val="0070C0"/>
                </a:solidFill>
              </a:rPr>
              <a:t>Note lo que dice el apóstol Pablo: </a:t>
            </a:r>
            <a:r>
              <a:rPr lang="es-CO" sz="3200" i="1" dirty="0">
                <a:solidFill>
                  <a:srgbClr val="002060"/>
                </a:solidFill>
              </a:rPr>
              <a:t>«por medio de la ley viene el reconocimiento del pecado»</a:t>
            </a:r>
          </a:p>
        </p:txBody>
      </p:sp>
      <p:pic>
        <p:nvPicPr>
          <p:cNvPr id="839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3773488"/>
            <a:ext cx="3200400" cy="255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69228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6" presetClass="entr" presetSubtype="0" fill="hold" nodeType="clickEffect">
                                  <p:stCondLst>
                                    <p:cond delay="0"/>
                                  </p:stCondLst>
                                  <p:childTnLst>
                                    <p:set>
                                      <p:cBhvr>
                                        <p:cTn id="20" dur="1" fill="hold">
                                          <p:stCondLst>
                                            <p:cond delay="0"/>
                                          </p:stCondLst>
                                        </p:cTn>
                                        <p:tgtEl>
                                          <p:spTgt spid="83970"/>
                                        </p:tgtEl>
                                        <p:attrNameLst>
                                          <p:attrName>style.visibility</p:attrName>
                                        </p:attrNameLst>
                                      </p:cBhvr>
                                      <p:to>
                                        <p:strVal val="visible"/>
                                      </p:to>
                                    </p:set>
                                    <p:animEffect transition="in" filter="wipe(down)">
                                      <p:cBhvr>
                                        <p:cTn id="21" dur="580">
                                          <p:stCondLst>
                                            <p:cond delay="0"/>
                                          </p:stCondLst>
                                        </p:cTn>
                                        <p:tgtEl>
                                          <p:spTgt spid="83970"/>
                                        </p:tgtEl>
                                      </p:cBhvr>
                                    </p:animEffect>
                                    <p:anim calcmode="lin" valueType="num">
                                      <p:cBhvr>
                                        <p:cTn id="22" dur="1822" tmFilter="0,0; 0.14,0.36; 0.43,0.73; 0.71,0.91; 1.0,1.0">
                                          <p:stCondLst>
                                            <p:cond delay="0"/>
                                          </p:stCondLst>
                                        </p:cTn>
                                        <p:tgtEl>
                                          <p:spTgt spid="8397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8397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8397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8397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83970"/>
                                        </p:tgtEl>
                                        <p:attrNameLst>
                                          <p:attrName>ppt_y</p:attrName>
                                        </p:attrNameLst>
                                      </p:cBhvr>
                                      <p:tavLst>
                                        <p:tav tm="0" fmla="#ppt_y-sin(pi*$)/81">
                                          <p:val>
                                            <p:fltVal val="0"/>
                                          </p:val>
                                        </p:tav>
                                        <p:tav tm="100000">
                                          <p:val>
                                            <p:fltVal val="1"/>
                                          </p:val>
                                        </p:tav>
                                      </p:tavLst>
                                    </p:anim>
                                    <p:animScale>
                                      <p:cBhvr>
                                        <p:cTn id="27" dur="26">
                                          <p:stCondLst>
                                            <p:cond delay="650"/>
                                          </p:stCondLst>
                                        </p:cTn>
                                        <p:tgtEl>
                                          <p:spTgt spid="83970"/>
                                        </p:tgtEl>
                                      </p:cBhvr>
                                      <p:to x="100000" y="60000"/>
                                    </p:animScale>
                                    <p:animScale>
                                      <p:cBhvr>
                                        <p:cTn id="28" dur="166" decel="50000">
                                          <p:stCondLst>
                                            <p:cond delay="676"/>
                                          </p:stCondLst>
                                        </p:cTn>
                                        <p:tgtEl>
                                          <p:spTgt spid="83970"/>
                                        </p:tgtEl>
                                      </p:cBhvr>
                                      <p:to x="100000" y="100000"/>
                                    </p:animScale>
                                    <p:animScale>
                                      <p:cBhvr>
                                        <p:cTn id="29" dur="26">
                                          <p:stCondLst>
                                            <p:cond delay="1312"/>
                                          </p:stCondLst>
                                        </p:cTn>
                                        <p:tgtEl>
                                          <p:spTgt spid="83970"/>
                                        </p:tgtEl>
                                      </p:cBhvr>
                                      <p:to x="100000" y="80000"/>
                                    </p:animScale>
                                    <p:animScale>
                                      <p:cBhvr>
                                        <p:cTn id="30" dur="166" decel="50000">
                                          <p:stCondLst>
                                            <p:cond delay="1338"/>
                                          </p:stCondLst>
                                        </p:cTn>
                                        <p:tgtEl>
                                          <p:spTgt spid="83970"/>
                                        </p:tgtEl>
                                      </p:cBhvr>
                                      <p:to x="100000" y="100000"/>
                                    </p:animScale>
                                    <p:animScale>
                                      <p:cBhvr>
                                        <p:cTn id="31" dur="26">
                                          <p:stCondLst>
                                            <p:cond delay="1642"/>
                                          </p:stCondLst>
                                        </p:cTn>
                                        <p:tgtEl>
                                          <p:spTgt spid="83970"/>
                                        </p:tgtEl>
                                      </p:cBhvr>
                                      <p:to x="100000" y="90000"/>
                                    </p:animScale>
                                    <p:animScale>
                                      <p:cBhvr>
                                        <p:cTn id="32" dur="166" decel="50000">
                                          <p:stCondLst>
                                            <p:cond delay="1668"/>
                                          </p:stCondLst>
                                        </p:cTn>
                                        <p:tgtEl>
                                          <p:spTgt spid="83970"/>
                                        </p:tgtEl>
                                      </p:cBhvr>
                                      <p:to x="100000" y="100000"/>
                                    </p:animScale>
                                    <p:animScale>
                                      <p:cBhvr>
                                        <p:cTn id="33" dur="26">
                                          <p:stCondLst>
                                            <p:cond delay="1808"/>
                                          </p:stCondLst>
                                        </p:cTn>
                                        <p:tgtEl>
                                          <p:spTgt spid="83970"/>
                                        </p:tgtEl>
                                      </p:cBhvr>
                                      <p:to x="100000" y="95000"/>
                                    </p:animScale>
                                    <p:animScale>
                                      <p:cBhvr>
                                        <p:cTn id="34" dur="166" decel="50000">
                                          <p:stCondLst>
                                            <p:cond delay="1834"/>
                                          </p:stCondLst>
                                        </p:cTn>
                                        <p:tgtEl>
                                          <p:spTgt spid="83970"/>
                                        </p:tgtEl>
                                      </p:cBhvr>
                                      <p:to x="100000" y="100000"/>
                                    </p:animScale>
                                  </p:childTnLst>
                                </p:cTn>
                              </p:par>
                            </p:childTnLst>
                          </p:cTn>
                        </p:par>
                      </p:childTnLst>
                    </p:cTn>
                  </p:par>
                  <p:par>
                    <p:cTn id="35" fill="hold" nodeType="clickPar">
                      <p:stCondLst>
                        <p:cond delay="indefinite"/>
                      </p:stCondLst>
                      <p:childTnLst>
                        <p:par>
                          <p:cTn id="36" fill="hold" nodeType="withGroup">
                            <p:stCondLst>
                              <p:cond delay="0"/>
                            </p:stCondLst>
                            <p:childTnLst>
                              <p:par>
                                <p:cTn id="37" presetID="45"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2000"/>
                                        <p:tgtEl>
                                          <p:spTgt spid="4"/>
                                        </p:tgtEl>
                                      </p:cBhvr>
                                    </p:animEffect>
                                    <p:anim calcmode="lin" valueType="num">
                                      <p:cBhvr>
                                        <p:cTn id="40" dur="2000" fill="hold"/>
                                        <p:tgtEl>
                                          <p:spTgt spid="4"/>
                                        </p:tgtEl>
                                        <p:attrNameLst>
                                          <p:attrName>ppt_w</p:attrName>
                                        </p:attrNameLst>
                                      </p:cBhvr>
                                      <p:tavLst>
                                        <p:tav tm="0" fmla="#ppt_w*sin(2.5*pi*$)">
                                          <p:val>
                                            <p:fltVal val="0"/>
                                          </p:val>
                                        </p:tav>
                                        <p:tav tm="100000">
                                          <p:val>
                                            <p:fltVal val="1"/>
                                          </p:val>
                                        </p:tav>
                                      </p:tavLst>
                                    </p:anim>
                                    <p:anim calcmode="lin" valueType="num">
                                      <p:cBhvr>
                                        <p:cTn id="41"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609600"/>
            <a:ext cx="8007350" cy="2590800"/>
          </a:xfrm>
          <a:solidFill>
            <a:schemeClr val="accent6">
              <a:lumMod val="20000"/>
              <a:lumOff val="80000"/>
            </a:schemeClr>
          </a:solidFill>
        </p:spPr>
        <p:txBody>
          <a:bodyPr/>
          <a:lstStyle/>
          <a:p>
            <a:pPr marL="0" indent="0" algn="ctr">
              <a:buFont typeface="Wingdings" pitchFamily="2" charset="2"/>
              <a:buNone/>
              <a:defRPr/>
            </a:pPr>
            <a:r>
              <a:rPr lang="es-CO" dirty="0" smtClean="0">
                <a:solidFill>
                  <a:srgbClr val="002060"/>
                </a:solidFill>
                <a:effectLst/>
              </a:rPr>
              <a:t>La epístola a los Romanos fue escrita por San Pablo por año 58 DC. 27 años después de la muerte de Cristo en la cruz; para el apóstol Pablo, quien estaba bajo la gracia la Ley estaba en vigencia. </a:t>
            </a:r>
          </a:p>
        </p:txBody>
      </p:sp>
      <p:sp>
        <p:nvSpPr>
          <p:cNvPr id="4" name="3 Rectángulo"/>
          <p:cNvSpPr/>
          <p:nvPr/>
        </p:nvSpPr>
        <p:spPr>
          <a:xfrm>
            <a:off x="914400" y="3490913"/>
            <a:ext cx="5791200" cy="3108325"/>
          </a:xfrm>
          <a:prstGeom prst="rect">
            <a:avLst/>
          </a:prstGeom>
          <a:solidFill>
            <a:schemeClr val="accent3">
              <a:lumMod val="20000"/>
              <a:lumOff val="80000"/>
            </a:schemeClr>
          </a:solidFill>
        </p:spPr>
        <p:txBody>
          <a:bodyPr>
            <a:spAutoFit/>
          </a:bodyPr>
          <a:lstStyle/>
          <a:p>
            <a:pPr algn="r" fontAlgn="base">
              <a:spcBef>
                <a:spcPct val="0"/>
              </a:spcBef>
              <a:spcAft>
                <a:spcPct val="0"/>
              </a:spcAft>
              <a:defRPr/>
            </a:pPr>
            <a:r>
              <a:rPr lang="es-CO" sz="2800" dirty="0">
                <a:solidFill>
                  <a:srgbClr val="002060"/>
                </a:solidFill>
                <a:effectLst>
                  <a:outerShdw blurRad="38100" dist="38100" dir="2700000" algn="tl">
                    <a:srgbClr val="000000">
                      <a:alpha val="43137"/>
                    </a:srgbClr>
                  </a:outerShdw>
                </a:effectLst>
              </a:rPr>
              <a:t>O sea que, después de la muerte de nuestro señor, la ley siguió vigente, pues Él murió fue para quitar el pecado </a:t>
            </a:r>
            <a:r>
              <a:rPr lang="es-CO" sz="2800" dirty="0">
                <a:solidFill>
                  <a:srgbClr val="FF0000"/>
                </a:solidFill>
                <a:effectLst>
                  <a:outerShdw blurRad="38100" dist="38100" dir="2700000" algn="tl">
                    <a:srgbClr val="000000">
                      <a:alpha val="43137"/>
                    </a:srgbClr>
                  </a:outerShdw>
                </a:effectLst>
              </a:rPr>
              <a:t>(Mat.1:21)</a:t>
            </a:r>
            <a:r>
              <a:rPr lang="es-CO" sz="2800" dirty="0">
                <a:solidFill>
                  <a:srgbClr val="002060"/>
                </a:solidFill>
                <a:effectLst>
                  <a:outerShdw blurRad="38100" dist="38100" dir="2700000" algn="tl">
                    <a:srgbClr val="000000">
                      <a:alpha val="43137"/>
                    </a:srgbClr>
                  </a:outerShdw>
                </a:effectLst>
              </a:rPr>
              <a:t>, no para abolir la Ley </a:t>
            </a:r>
            <a:r>
              <a:rPr lang="es-CO" sz="2800" dirty="0">
                <a:solidFill>
                  <a:srgbClr val="FF0000"/>
                </a:solidFill>
                <a:effectLst>
                  <a:outerShdw blurRad="38100" dist="38100" dir="2700000" algn="tl">
                    <a:srgbClr val="000000">
                      <a:alpha val="43137"/>
                    </a:srgbClr>
                  </a:outerShdw>
                </a:effectLst>
              </a:rPr>
              <a:t>(Mat.5:17)</a:t>
            </a:r>
            <a:r>
              <a:rPr lang="es-CO" sz="2800" dirty="0">
                <a:solidFill>
                  <a:srgbClr val="002060"/>
                </a:solidFill>
                <a:effectLst>
                  <a:outerShdw blurRad="38100" dist="38100" dir="2700000" algn="tl">
                    <a:srgbClr val="000000">
                      <a:alpha val="43137"/>
                    </a:srgbClr>
                  </a:outerShdw>
                </a:effectLst>
              </a:rPr>
              <a:t>, pues esta era necesaria para identificar el pecado.</a:t>
            </a:r>
          </a:p>
        </p:txBody>
      </p:sp>
      <p:pic>
        <p:nvPicPr>
          <p:cNvPr id="49156" name="Picture 2" descr="http://t1.gstatic.com/images?q=tbn:ANd9GcR90kFOyFaecRrxEwjG6aW3LDwMD3cCwPexYVWPU7znuUjhKy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3490913"/>
            <a:ext cx="2133600" cy="311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03276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68325" y="228600"/>
            <a:ext cx="8007350" cy="2743200"/>
          </a:xfrm>
          <a:solidFill>
            <a:schemeClr val="accent1">
              <a:lumMod val="40000"/>
              <a:lumOff val="60000"/>
            </a:schemeClr>
          </a:solidFill>
        </p:spPr>
        <p:txBody>
          <a:bodyPr/>
          <a:lstStyle/>
          <a:p>
            <a:pPr marL="0" indent="0" algn="ctr">
              <a:buFont typeface="Wingdings" pitchFamily="2" charset="2"/>
              <a:buNone/>
              <a:defRPr/>
            </a:pPr>
            <a:r>
              <a:rPr lang="es-CO" dirty="0" smtClean="0">
                <a:solidFill>
                  <a:srgbClr val="FF0000"/>
                </a:solidFill>
                <a:effectLst/>
              </a:rPr>
              <a:t>«</a:t>
            </a:r>
            <a:r>
              <a:rPr lang="es-CO" b="1" dirty="0" smtClean="0">
                <a:solidFill>
                  <a:srgbClr val="FF0000"/>
                </a:solidFill>
                <a:effectLst/>
              </a:rPr>
              <a:t>Por medio de la ley viene el</a:t>
            </a:r>
            <a:r>
              <a:rPr lang="es-CO" dirty="0" smtClean="0">
                <a:solidFill>
                  <a:srgbClr val="FF0000"/>
                </a:solidFill>
                <a:effectLst/>
              </a:rPr>
              <a:t> </a:t>
            </a:r>
            <a:r>
              <a:rPr lang="es-CO" b="1" dirty="0" smtClean="0">
                <a:solidFill>
                  <a:srgbClr val="FF0000"/>
                </a:solidFill>
                <a:effectLst/>
              </a:rPr>
              <a:t>conocimiento del pecado» </a:t>
            </a:r>
          </a:p>
          <a:p>
            <a:pPr marL="0" indent="0" algn="ctr">
              <a:buFont typeface="Wingdings" pitchFamily="2" charset="2"/>
              <a:buNone/>
              <a:defRPr/>
            </a:pPr>
            <a:r>
              <a:rPr lang="es-CO" dirty="0" smtClean="0"/>
              <a:t>  </a:t>
            </a:r>
          </a:p>
          <a:p>
            <a:pPr marL="0" indent="0" algn="ctr">
              <a:buFont typeface="Wingdings" pitchFamily="2" charset="2"/>
              <a:buNone/>
              <a:defRPr/>
            </a:pPr>
            <a:r>
              <a:rPr lang="es-CO" dirty="0" smtClean="0">
                <a:solidFill>
                  <a:srgbClr val="0000CC"/>
                </a:solidFill>
                <a:effectLst/>
              </a:rPr>
              <a:t>Gr. epígnōsis, término que significa un conocimiento claro y exacto.</a:t>
            </a:r>
          </a:p>
          <a:p>
            <a:pPr marL="0" indent="0">
              <a:buFont typeface="Wingdings" pitchFamily="2" charset="2"/>
              <a:buNone/>
              <a:defRPr/>
            </a:pPr>
            <a:r>
              <a:rPr lang="es-CO" dirty="0" smtClean="0">
                <a:solidFill>
                  <a:srgbClr val="0000CC"/>
                </a:solidFill>
                <a:effectLst/>
              </a:rPr>
              <a:t> </a:t>
            </a:r>
            <a:endParaRPr lang="es-CO" dirty="0">
              <a:solidFill>
                <a:srgbClr val="0000CC"/>
              </a:solidFill>
              <a:effectLst/>
            </a:endParaRPr>
          </a:p>
        </p:txBody>
      </p:sp>
      <p:pic>
        <p:nvPicPr>
          <p:cNvPr id="870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3200400"/>
            <a:ext cx="26670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38200" y="3200400"/>
            <a:ext cx="5029200" cy="2678113"/>
          </a:xfrm>
          <a:prstGeom prst="rect">
            <a:avLst/>
          </a:prstGeom>
          <a:solidFill>
            <a:schemeClr val="accent5">
              <a:lumMod val="20000"/>
              <a:lumOff val="80000"/>
            </a:schemeClr>
          </a:solidFill>
        </p:spPr>
        <p:txBody>
          <a:bodyPr>
            <a:spAutoFit/>
          </a:bodyPr>
          <a:lstStyle/>
          <a:p>
            <a:pPr algn="r" fontAlgn="base">
              <a:spcBef>
                <a:spcPct val="0"/>
              </a:spcBef>
              <a:spcAft>
                <a:spcPct val="0"/>
              </a:spcAft>
              <a:defRPr/>
            </a:pPr>
            <a:r>
              <a:rPr lang="es-CO" sz="2800" dirty="0">
                <a:solidFill>
                  <a:srgbClr val="002060"/>
                </a:solidFill>
                <a:effectLst>
                  <a:outerShdw blurRad="38100" dist="38100" dir="2700000" algn="tl">
                    <a:srgbClr val="000000">
                      <a:alpha val="43137"/>
                    </a:srgbClr>
                  </a:outerShdw>
                </a:effectLst>
              </a:rPr>
              <a:t>La ley es la norma de justicia, y todo lo que no esté a la altura de las demandas de la ley, es pecado, pues el pecado es anarquía, desobediencia a la ley.</a:t>
            </a:r>
          </a:p>
        </p:txBody>
      </p:sp>
      <p:sp>
        <p:nvSpPr>
          <p:cNvPr id="5" name="4 Rectángulo"/>
          <p:cNvSpPr/>
          <p:nvPr/>
        </p:nvSpPr>
        <p:spPr>
          <a:xfrm>
            <a:off x="5867400" y="5486400"/>
            <a:ext cx="3276600" cy="1200150"/>
          </a:xfrm>
          <a:prstGeom prst="rect">
            <a:avLst/>
          </a:prstGeom>
          <a:solidFill>
            <a:srgbClr val="FFFF00"/>
          </a:solidFill>
        </p:spPr>
        <p:txBody>
          <a:bodyPr>
            <a:spAutoFit/>
          </a:bodyPr>
          <a:lstStyle/>
          <a:p>
            <a:pPr algn="ctr" fontAlgn="base">
              <a:spcBef>
                <a:spcPct val="0"/>
              </a:spcBef>
              <a:spcAft>
                <a:spcPct val="0"/>
              </a:spcAft>
              <a:defRPr/>
            </a:pPr>
            <a:r>
              <a:rPr lang="es-CO" dirty="0">
                <a:solidFill>
                  <a:srgbClr val="002060"/>
                </a:solidFill>
                <a:effectLst>
                  <a:outerShdw blurRad="38100" dist="38100" dir="2700000" algn="tl">
                    <a:srgbClr val="000000">
                      <a:alpha val="43137"/>
                    </a:srgbClr>
                  </a:outerShdw>
                </a:effectLst>
              </a:rPr>
              <a:t>Todo aquel que comete pecado también infringe la ley, pues el pecado es infracción de la ley</a:t>
            </a:r>
            <a:r>
              <a:rPr lang="es-CO" dirty="0">
                <a:solidFill>
                  <a:srgbClr val="FF0000"/>
                </a:solidFill>
                <a:effectLst>
                  <a:outerShdw blurRad="38100" dist="38100" dir="2700000" algn="tl">
                    <a:srgbClr val="000000">
                      <a:alpha val="43137"/>
                    </a:srgbClr>
                  </a:outerShdw>
                </a:effectLst>
              </a:rPr>
              <a:t> 1Juan 3:4. </a:t>
            </a:r>
          </a:p>
        </p:txBody>
      </p:sp>
    </p:spTree>
    <p:extLst>
      <p:ext uri="{BB962C8B-B14F-4D97-AF65-F5344CB8AC3E}">
        <p14:creationId xmlns:p14="http://schemas.microsoft.com/office/powerpoint/2010/main" val="32130915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1" fill="hold" nodeType="clickEffect">
                                  <p:stCondLst>
                                    <p:cond delay="0"/>
                                  </p:stCondLst>
                                  <p:childTnLst>
                                    <p:set>
                                      <p:cBhvr>
                                        <p:cTn id="21" dur="1" fill="hold">
                                          <p:stCondLst>
                                            <p:cond delay="0"/>
                                          </p:stCondLst>
                                        </p:cTn>
                                        <p:tgtEl>
                                          <p:spTgt spid="87042"/>
                                        </p:tgtEl>
                                        <p:attrNameLst>
                                          <p:attrName>style.visibility</p:attrName>
                                        </p:attrNameLst>
                                      </p:cBhvr>
                                      <p:to>
                                        <p:strVal val="visible"/>
                                      </p:to>
                                    </p:set>
                                    <p:animEffect transition="in" filter="wheel(1)">
                                      <p:cBhvr>
                                        <p:cTn id="22" dur="2000"/>
                                        <p:tgtEl>
                                          <p:spTgt spid="8704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4343400"/>
            <a:ext cx="8007350" cy="2286000"/>
          </a:xfrm>
          <a:solidFill>
            <a:schemeClr val="accent3">
              <a:lumMod val="20000"/>
              <a:lumOff val="80000"/>
            </a:schemeClr>
          </a:solidFill>
        </p:spPr>
        <p:txBody>
          <a:bodyPr/>
          <a:lstStyle/>
          <a:p>
            <a:pPr marL="0" indent="0" algn="ctr">
              <a:buFont typeface="Wingdings" pitchFamily="2" charset="2"/>
              <a:buNone/>
              <a:defRPr/>
            </a:pPr>
            <a:r>
              <a:rPr lang="es-CO" sz="2800" dirty="0" smtClean="0">
                <a:solidFill>
                  <a:srgbClr val="002060"/>
                </a:solidFill>
                <a:effectLst/>
              </a:rPr>
              <a:t>En lo que tiene que ver con la justificación, la ley ha hecho todo lo que te incumbe cuando el pecador ha sido inducido a exclamar: “¡Miserable de mí! ¿quién me librará de este cuerpo de muerte?”</a:t>
            </a:r>
            <a:r>
              <a:rPr lang="es-CO" sz="2400" dirty="0" smtClean="0">
                <a:solidFill>
                  <a:srgbClr val="FF0000"/>
                </a:solidFill>
                <a:effectLst/>
              </a:rPr>
              <a:t> (Rom.7:24).</a:t>
            </a:r>
            <a:endParaRPr lang="es-CO" sz="2400" dirty="0">
              <a:solidFill>
                <a:srgbClr val="FF0000"/>
              </a:solidFill>
              <a:effectLst/>
            </a:endParaRPr>
          </a:p>
        </p:txBody>
      </p:sp>
      <p:pic>
        <p:nvPicPr>
          <p:cNvPr id="51203" name="Picture 2" descr="http://labibliaweb.com/wp-content/uploads/2010/01/Leyendo-la-Bibl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533400"/>
            <a:ext cx="35814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1219200" y="533400"/>
            <a:ext cx="3657600" cy="3416300"/>
          </a:xfrm>
          <a:prstGeom prst="rect">
            <a:avLst/>
          </a:prstGeom>
          <a:solidFill>
            <a:schemeClr val="accent3">
              <a:lumMod val="20000"/>
              <a:lumOff val="80000"/>
            </a:schemeClr>
          </a:solidFill>
        </p:spPr>
        <p:txBody>
          <a:bodyPr>
            <a:spAutoFit/>
          </a:bodyPr>
          <a:lstStyle/>
          <a:p>
            <a:pPr algn="r" fontAlgn="base">
              <a:spcBef>
                <a:spcPct val="0"/>
              </a:spcBef>
              <a:spcAft>
                <a:spcPct val="0"/>
              </a:spcAft>
              <a:defRPr/>
            </a:pPr>
            <a:r>
              <a:rPr lang="es-CO" sz="2400" dirty="0">
                <a:solidFill>
                  <a:srgbClr val="002060"/>
                </a:solidFill>
              </a:rPr>
              <a:t>Cuanto más se familiariza una persona con la gran norma tanto más aumentan su conocimiento y sentimiento de pecado. Por eso nadie puede ser justificado por las obras de la ley. </a:t>
            </a:r>
          </a:p>
        </p:txBody>
      </p:sp>
    </p:spTree>
    <p:extLst>
      <p:ext uri="{BB962C8B-B14F-4D97-AF65-F5344CB8AC3E}">
        <p14:creationId xmlns:p14="http://schemas.microsoft.com/office/powerpoint/2010/main" val="2147867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1000" y="228600"/>
            <a:ext cx="8464550" cy="6324600"/>
          </a:xfrm>
          <a:blipFill>
            <a:blip r:embed="rId2"/>
            <a:tile tx="0" ty="0" sx="100000" sy="100000" flip="none" algn="tl"/>
          </a:blipFill>
        </p:spPr>
        <p:txBody>
          <a:bodyPr/>
          <a:lstStyle/>
          <a:p>
            <a:pPr marL="0" indent="0" algn="ctr">
              <a:buFont typeface="Wingdings" pitchFamily="2" charset="2"/>
              <a:buNone/>
              <a:defRPr/>
            </a:pPr>
            <a:r>
              <a:rPr lang="es-CO" sz="2400" dirty="0" smtClean="0">
                <a:solidFill>
                  <a:srgbClr val="002060"/>
                </a:solidFill>
              </a:rPr>
              <a:t>La </a:t>
            </a:r>
            <a:r>
              <a:rPr lang="es-CO" sz="2400" dirty="0">
                <a:solidFill>
                  <a:srgbClr val="002060"/>
                </a:solidFill>
              </a:rPr>
              <a:t>ley es un espejo :hace ver la mancha, la culpa, </a:t>
            </a:r>
            <a:r>
              <a:rPr lang="es-CO" sz="2400" i="1" u="sng" dirty="0">
                <a:solidFill>
                  <a:srgbClr val="002060"/>
                </a:solidFill>
              </a:rPr>
              <a:t>pero no puede quitarla. </a:t>
            </a:r>
          </a:p>
          <a:p>
            <a:pPr marL="0" indent="0" algn="ctr">
              <a:buFont typeface="Wingdings" pitchFamily="2" charset="2"/>
              <a:buNone/>
              <a:defRPr/>
            </a:pPr>
            <a:endParaRPr lang="es-CO" sz="2400" dirty="0" smtClean="0">
              <a:solidFill>
                <a:srgbClr val="002060"/>
              </a:solidFill>
            </a:endParaRPr>
          </a:p>
          <a:p>
            <a:pPr marL="0" indent="0" algn="ctr">
              <a:buFont typeface="Wingdings" pitchFamily="2" charset="2"/>
              <a:buNone/>
              <a:defRPr/>
            </a:pPr>
            <a:r>
              <a:rPr lang="es-CO" sz="2400" dirty="0" smtClean="0">
                <a:solidFill>
                  <a:srgbClr val="002060"/>
                </a:solidFill>
              </a:rPr>
              <a:t>Este versículo de </a:t>
            </a:r>
            <a:r>
              <a:rPr lang="es-CO" sz="2400" dirty="0" smtClean="0">
                <a:solidFill>
                  <a:srgbClr val="FF0000"/>
                </a:solidFill>
                <a:effectLst/>
              </a:rPr>
              <a:t>Romanos 3:20</a:t>
            </a:r>
            <a:r>
              <a:rPr lang="es-CO" sz="2400" dirty="0" smtClean="0">
                <a:solidFill>
                  <a:srgbClr val="FF0000"/>
                </a:solidFill>
              </a:rPr>
              <a:t>,</a:t>
            </a:r>
            <a:r>
              <a:rPr lang="es-CO" sz="2400" dirty="0" smtClean="0">
                <a:solidFill>
                  <a:srgbClr val="002060"/>
                </a:solidFill>
              </a:rPr>
              <a:t> </a:t>
            </a:r>
            <a:r>
              <a:rPr lang="es-CO" sz="2400" dirty="0">
                <a:solidFill>
                  <a:srgbClr val="002060"/>
                </a:solidFill>
              </a:rPr>
              <a:t>más la afirmación de Pablo de que la ley </a:t>
            </a:r>
            <a:r>
              <a:rPr lang="es-CO" sz="2400" dirty="0" smtClean="0">
                <a:solidFill>
                  <a:srgbClr val="002060"/>
                </a:solidFill>
              </a:rPr>
              <a:t>«</a:t>
            </a:r>
            <a:r>
              <a:rPr lang="es-CO" sz="2400" i="1" u="sng" dirty="0" smtClean="0">
                <a:solidFill>
                  <a:srgbClr val="002060"/>
                </a:solidFill>
              </a:rPr>
              <a:t>Fue nuestro hayo</a:t>
            </a:r>
            <a:r>
              <a:rPr lang="es-CO" sz="2400" dirty="0" smtClean="0">
                <a:solidFill>
                  <a:srgbClr val="002060"/>
                </a:solidFill>
              </a:rPr>
              <a:t>» </a:t>
            </a:r>
            <a:r>
              <a:rPr lang="es-CO" sz="2400" i="1" u="sng" dirty="0" smtClean="0">
                <a:solidFill>
                  <a:srgbClr val="002060"/>
                </a:solidFill>
              </a:rPr>
              <a:t>para llevarnos </a:t>
            </a:r>
            <a:r>
              <a:rPr lang="es-CO" sz="2400" i="1" u="sng" dirty="0">
                <a:solidFill>
                  <a:srgbClr val="002060"/>
                </a:solidFill>
              </a:rPr>
              <a:t>a Cristo</a:t>
            </a:r>
            <a:r>
              <a:rPr lang="es-CO" sz="2400" dirty="0">
                <a:solidFill>
                  <a:srgbClr val="002060"/>
                </a:solidFill>
              </a:rPr>
              <a:t> </a:t>
            </a:r>
            <a:r>
              <a:rPr lang="es-CO" sz="2400" dirty="0">
                <a:solidFill>
                  <a:srgbClr val="FF0000"/>
                </a:solidFill>
                <a:effectLst/>
              </a:rPr>
              <a:t>(</a:t>
            </a:r>
            <a:r>
              <a:rPr lang="es-CO" sz="2400" dirty="0" smtClean="0">
                <a:solidFill>
                  <a:srgbClr val="FF0000"/>
                </a:solidFill>
                <a:effectLst/>
              </a:rPr>
              <a:t>Gal.3:24</a:t>
            </a:r>
            <a:r>
              <a:rPr lang="es-CO" sz="2400" dirty="0">
                <a:solidFill>
                  <a:srgbClr val="FF0000"/>
                </a:solidFill>
                <a:effectLst/>
              </a:rPr>
              <a:t>)</a:t>
            </a:r>
            <a:r>
              <a:rPr lang="es-CO" sz="2400" dirty="0">
                <a:solidFill>
                  <a:srgbClr val="002060"/>
                </a:solidFill>
              </a:rPr>
              <a:t>, </a:t>
            </a:r>
            <a:r>
              <a:rPr lang="es-CO" sz="2400" dirty="0" smtClean="0">
                <a:solidFill>
                  <a:srgbClr val="002060"/>
                </a:solidFill>
              </a:rPr>
              <a:t>y que «</a:t>
            </a:r>
            <a:r>
              <a:rPr lang="es-CO" sz="2400" i="1" u="sng" dirty="0" smtClean="0">
                <a:solidFill>
                  <a:srgbClr val="002060"/>
                </a:solidFill>
              </a:rPr>
              <a:t>la finalidad de la ley es conducirnos a cristo</a:t>
            </a:r>
            <a:r>
              <a:rPr lang="es-CO" sz="2400" dirty="0" smtClean="0">
                <a:solidFill>
                  <a:srgbClr val="002060"/>
                </a:solidFill>
              </a:rPr>
              <a:t>» </a:t>
            </a:r>
            <a:r>
              <a:rPr lang="es-CO" sz="2400" dirty="0" smtClean="0">
                <a:solidFill>
                  <a:srgbClr val="FF0000"/>
                </a:solidFill>
              </a:rPr>
              <a:t>(Rom.10:4)</a:t>
            </a:r>
            <a:r>
              <a:rPr lang="es-CO" sz="2400" dirty="0" smtClean="0">
                <a:solidFill>
                  <a:srgbClr val="002060"/>
                </a:solidFill>
              </a:rPr>
              <a:t>, muestra </a:t>
            </a:r>
            <a:r>
              <a:rPr lang="es-CO" sz="2400" dirty="0">
                <a:solidFill>
                  <a:srgbClr val="002060"/>
                </a:solidFill>
              </a:rPr>
              <a:t>claramente la relación entre la ley y el Evangelio. </a:t>
            </a:r>
            <a:endParaRPr lang="es-CO" sz="2400" dirty="0" smtClean="0">
              <a:solidFill>
                <a:srgbClr val="002060"/>
              </a:solidFill>
            </a:endParaRPr>
          </a:p>
          <a:p>
            <a:pPr>
              <a:defRPr/>
            </a:pPr>
            <a:endParaRPr lang="es-CO" sz="2400" dirty="0"/>
          </a:p>
          <a:p>
            <a:pPr>
              <a:defRPr/>
            </a:pPr>
            <a:endParaRPr lang="es-CO" sz="2400" dirty="0" smtClean="0"/>
          </a:p>
          <a:p>
            <a:pPr>
              <a:defRPr/>
            </a:pPr>
            <a:endParaRPr lang="es-CO" sz="2400" dirty="0"/>
          </a:p>
          <a:p>
            <a:pPr>
              <a:defRPr/>
            </a:pPr>
            <a:endParaRPr lang="es-CO" sz="2400" dirty="0" smtClean="0"/>
          </a:p>
          <a:p>
            <a:pPr marL="0" indent="0" algn="ctr">
              <a:buFont typeface="Wingdings" pitchFamily="2" charset="2"/>
              <a:buNone/>
              <a:defRPr/>
            </a:pPr>
            <a:r>
              <a:rPr lang="es-CO" sz="2400" dirty="0">
                <a:solidFill>
                  <a:srgbClr val="002060"/>
                </a:solidFill>
              </a:rPr>
              <a:t>L</a:t>
            </a:r>
            <a:r>
              <a:rPr lang="es-CO" sz="2400" dirty="0" smtClean="0">
                <a:solidFill>
                  <a:srgbClr val="002060"/>
                </a:solidFill>
              </a:rPr>
              <a:t>a sierva del Señor dice: «El </a:t>
            </a:r>
            <a:r>
              <a:rPr lang="es-CO" sz="2400" dirty="0">
                <a:solidFill>
                  <a:srgbClr val="002060"/>
                </a:solidFill>
              </a:rPr>
              <a:t>Evangelio no ha puesto a un lado la función necesaria de la ley. La doctrina de la justificación por la fe “presenta la ley y el Evangelio, vinculando ambas cosas en un conjunto </a:t>
            </a:r>
            <a:r>
              <a:rPr lang="es-CO" sz="2400" dirty="0" smtClean="0">
                <a:solidFill>
                  <a:srgbClr val="002060"/>
                </a:solidFill>
              </a:rPr>
              <a:t>perfecto»</a:t>
            </a:r>
            <a:r>
              <a:rPr lang="es-CO" sz="2400" dirty="0" smtClean="0">
                <a:solidFill>
                  <a:srgbClr val="FF0000"/>
                </a:solidFill>
              </a:rPr>
              <a:t> </a:t>
            </a:r>
            <a:r>
              <a:rPr lang="es-CO" sz="2400" dirty="0">
                <a:solidFill>
                  <a:srgbClr val="FF0000"/>
                </a:solidFill>
                <a:effectLst/>
              </a:rPr>
              <a:t>(TM 94). </a:t>
            </a:r>
          </a:p>
        </p:txBody>
      </p:sp>
      <p:pic>
        <p:nvPicPr>
          <p:cNvPr id="860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325" y="3248025"/>
            <a:ext cx="13716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60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800" y="3105150"/>
            <a:ext cx="152400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bwMode="auto">
          <a:xfrm>
            <a:off x="2193925" y="4038600"/>
            <a:ext cx="4968875" cy="242888"/>
          </a:xfrm>
          <a:prstGeom prst="rightArrow">
            <a:avLst/>
          </a:prstGeom>
          <a:solidFill>
            <a:srgbClr val="FF0000"/>
          </a:solidFill>
          <a:ln w="9525" cap="flat" cmpd="sng" algn="ctr">
            <a:solidFill>
              <a:schemeClr val="tx1"/>
            </a:solidFill>
            <a:prstDash val="solid"/>
            <a:round/>
            <a:headEnd type="none" w="med" len="med"/>
            <a:tailEnd type="none" w="med" len="med"/>
          </a:ln>
          <a:effectLst/>
        </p:spPr>
        <p:txBody>
          <a:bodyPr/>
          <a:lstStyle/>
          <a:p>
            <a:pPr algn="r" fontAlgn="base">
              <a:spcBef>
                <a:spcPct val="0"/>
              </a:spcBef>
              <a:spcAft>
                <a:spcPct val="0"/>
              </a:spcAft>
              <a:defRPr/>
            </a:pPr>
            <a:endParaRPr lang="es-CO" dirty="0">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243759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nodeType="clickEffect">
                                  <p:stCondLst>
                                    <p:cond delay="0"/>
                                  </p:stCondLst>
                                  <p:childTnLst>
                                    <p:set>
                                      <p:cBhvr>
                                        <p:cTn id="30" dur="1" fill="hold">
                                          <p:stCondLst>
                                            <p:cond delay="0"/>
                                          </p:stCondLst>
                                        </p:cTn>
                                        <p:tgtEl>
                                          <p:spTgt spid="86019"/>
                                        </p:tgtEl>
                                        <p:attrNameLst>
                                          <p:attrName>style.visibility</p:attrName>
                                        </p:attrNameLst>
                                      </p:cBhvr>
                                      <p:to>
                                        <p:strVal val="visible"/>
                                      </p:to>
                                    </p:set>
                                    <p:anim calcmode="lin" valueType="num">
                                      <p:cBhvr>
                                        <p:cTn id="31" dur="1000" fill="hold"/>
                                        <p:tgtEl>
                                          <p:spTgt spid="86019"/>
                                        </p:tgtEl>
                                        <p:attrNameLst>
                                          <p:attrName>ppt_w</p:attrName>
                                        </p:attrNameLst>
                                      </p:cBhvr>
                                      <p:tavLst>
                                        <p:tav tm="0">
                                          <p:val>
                                            <p:fltVal val="0"/>
                                          </p:val>
                                        </p:tav>
                                        <p:tav tm="100000">
                                          <p:val>
                                            <p:strVal val="#ppt_w"/>
                                          </p:val>
                                        </p:tav>
                                      </p:tavLst>
                                    </p:anim>
                                    <p:anim calcmode="lin" valueType="num">
                                      <p:cBhvr>
                                        <p:cTn id="32" dur="1000" fill="hold"/>
                                        <p:tgtEl>
                                          <p:spTgt spid="86019"/>
                                        </p:tgtEl>
                                        <p:attrNameLst>
                                          <p:attrName>ppt_h</p:attrName>
                                        </p:attrNameLst>
                                      </p:cBhvr>
                                      <p:tavLst>
                                        <p:tav tm="0">
                                          <p:val>
                                            <p:fltVal val="0"/>
                                          </p:val>
                                        </p:tav>
                                        <p:tav tm="100000">
                                          <p:val>
                                            <p:strVal val="#ppt_h"/>
                                          </p:val>
                                        </p:tav>
                                      </p:tavLst>
                                    </p:anim>
                                    <p:anim calcmode="lin" valueType="num">
                                      <p:cBhvr>
                                        <p:cTn id="33" dur="1000" fill="hold"/>
                                        <p:tgtEl>
                                          <p:spTgt spid="86019"/>
                                        </p:tgtEl>
                                        <p:attrNameLst>
                                          <p:attrName>style.rotation</p:attrName>
                                        </p:attrNameLst>
                                      </p:cBhvr>
                                      <p:tavLst>
                                        <p:tav tm="0">
                                          <p:val>
                                            <p:fltVal val="90"/>
                                          </p:val>
                                        </p:tav>
                                        <p:tav tm="100000">
                                          <p:val>
                                            <p:fltVal val="0"/>
                                          </p:val>
                                        </p:tav>
                                      </p:tavLst>
                                    </p:anim>
                                    <p:animEffect transition="in" filter="fade">
                                      <p:cBhvr>
                                        <p:cTn id="34" dur="1000"/>
                                        <p:tgtEl>
                                          <p:spTgt spid="86019"/>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1000" fill="hold"/>
                                        <p:tgtEl>
                                          <p:spTgt spid="4"/>
                                        </p:tgtEl>
                                        <p:attrNameLst>
                                          <p:attrName>ppt_w</p:attrName>
                                        </p:attrNameLst>
                                      </p:cBhvr>
                                      <p:tavLst>
                                        <p:tav tm="0">
                                          <p:val>
                                            <p:fltVal val="0"/>
                                          </p:val>
                                        </p:tav>
                                        <p:tav tm="100000">
                                          <p:val>
                                            <p:strVal val="#ppt_w"/>
                                          </p:val>
                                        </p:tav>
                                      </p:tavLst>
                                    </p:anim>
                                    <p:anim calcmode="lin" valueType="num">
                                      <p:cBhvr>
                                        <p:cTn id="40" dur="1000" fill="hold"/>
                                        <p:tgtEl>
                                          <p:spTgt spid="4"/>
                                        </p:tgtEl>
                                        <p:attrNameLst>
                                          <p:attrName>ppt_h</p:attrName>
                                        </p:attrNameLst>
                                      </p:cBhvr>
                                      <p:tavLst>
                                        <p:tav tm="0">
                                          <p:val>
                                            <p:fltVal val="0"/>
                                          </p:val>
                                        </p:tav>
                                        <p:tav tm="100000">
                                          <p:val>
                                            <p:strVal val="#ppt_h"/>
                                          </p:val>
                                        </p:tav>
                                      </p:tavLst>
                                    </p:anim>
                                    <p:anim calcmode="lin" valueType="num">
                                      <p:cBhvr>
                                        <p:cTn id="41" dur="1000" fill="hold"/>
                                        <p:tgtEl>
                                          <p:spTgt spid="4"/>
                                        </p:tgtEl>
                                        <p:attrNameLst>
                                          <p:attrName>style.rotation</p:attrName>
                                        </p:attrNameLst>
                                      </p:cBhvr>
                                      <p:tavLst>
                                        <p:tav tm="0">
                                          <p:val>
                                            <p:fltVal val="90"/>
                                          </p:val>
                                        </p:tav>
                                        <p:tav tm="100000">
                                          <p:val>
                                            <p:fltVal val="0"/>
                                          </p:val>
                                        </p:tav>
                                      </p:tavLst>
                                    </p:anim>
                                    <p:animEffect transition="in" filter="fade">
                                      <p:cBhvr>
                                        <p:cTn id="42" dur="1000"/>
                                        <p:tgtEl>
                                          <p:spTgt spid="4"/>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1" presetClass="entr" presetSubtype="0" fill="hold" nodeType="clickEffect">
                                  <p:stCondLst>
                                    <p:cond delay="0"/>
                                  </p:stCondLst>
                                  <p:childTnLst>
                                    <p:set>
                                      <p:cBhvr>
                                        <p:cTn id="46" dur="1" fill="hold">
                                          <p:stCondLst>
                                            <p:cond delay="0"/>
                                          </p:stCondLst>
                                        </p:cTn>
                                        <p:tgtEl>
                                          <p:spTgt spid="86020"/>
                                        </p:tgtEl>
                                        <p:attrNameLst>
                                          <p:attrName>style.visibility</p:attrName>
                                        </p:attrNameLst>
                                      </p:cBhvr>
                                      <p:to>
                                        <p:strVal val="visible"/>
                                      </p:to>
                                    </p:set>
                                    <p:anim calcmode="lin" valueType="num">
                                      <p:cBhvr>
                                        <p:cTn id="47" dur="1000" fill="hold"/>
                                        <p:tgtEl>
                                          <p:spTgt spid="86020"/>
                                        </p:tgtEl>
                                        <p:attrNameLst>
                                          <p:attrName>ppt_w</p:attrName>
                                        </p:attrNameLst>
                                      </p:cBhvr>
                                      <p:tavLst>
                                        <p:tav tm="0">
                                          <p:val>
                                            <p:fltVal val="0"/>
                                          </p:val>
                                        </p:tav>
                                        <p:tav tm="100000">
                                          <p:val>
                                            <p:strVal val="#ppt_w"/>
                                          </p:val>
                                        </p:tav>
                                      </p:tavLst>
                                    </p:anim>
                                    <p:anim calcmode="lin" valueType="num">
                                      <p:cBhvr>
                                        <p:cTn id="48" dur="1000" fill="hold"/>
                                        <p:tgtEl>
                                          <p:spTgt spid="86020"/>
                                        </p:tgtEl>
                                        <p:attrNameLst>
                                          <p:attrName>ppt_h</p:attrName>
                                        </p:attrNameLst>
                                      </p:cBhvr>
                                      <p:tavLst>
                                        <p:tav tm="0">
                                          <p:val>
                                            <p:fltVal val="0"/>
                                          </p:val>
                                        </p:tav>
                                        <p:tav tm="100000">
                                          <p:val>
                                            <p:strVal val="#ppt_h"/>
                                          </p:val>
                                        </p:tav>
                                      </p:tavLst>
                                    </p:anim>
                                    <p:anim calcmode="lin" valueType="num">
                                      <p:cBhvr>
                                        <p:cTn id="49" dur="1000" fill="hold"/>
                                        <p:tgtEl>
                                          <p:spTgt spid="86020"/>
                                        </p:tgtEl>
                                        <p:attrNameLst>
                                          <p:attrName>style.rotation</p:attrName>
                                        </p:attrNameLst>
                                      </p:cBhvr>
                                      <p:tavLst>
                                        <p:tav tm="0">
                                          <p:val>
                                            <p:fltVal val="90"/>
                                          </p:val>
                                        </p:tav>
                                        <p:tav tm="100000">
                                          <p:val>
                                            <p:fltVal val="0"/>
                                          </p:val>
                                        </p:tav>
                                      </p:tavLst>
                                    </p:anim>
                                    <p:animEffect transition="in" filter="fade">
                                      <p:cBhvr>
                                        <p:cTn id="50" dur="1000"/>
                                        <p:tgtEl>
                                          <p:spTgt spid="8602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6" presetClass="entr" presetSubtype="0" fill="hold"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wipe(down)">
                                      <p:cBhvr>
                                        <p:cTn id="55" dur="580">
                                          <p:stCondLst>
                                            <p:cond delay="0"/>
                                          </p:stCondLst>
                                        </p:cTn>
                                        <p:tgtEl>
                                          <p:spTgt spid="3">
                                            <p:txEl>
                                              <p:pRg st="7" end="7"/>
                                            </p:txEl>
                                          </p:spTgt>
                                        </p:tgtEl>
                                      </p:cBhvr>
                                    </p:animEffect>
                                    <p:anim calcmode="lin" valueType="num">
                                      <p:cBhvr>
                                        <p:cTn id="5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7" end="7"/>
                                            </p:txEl>
                                          </p:spTgt>
                                        </p:tgtEl>
                                      </p:cBhvr>
                                      <p:to x="100000" y="60000"/>
                                    </p:animScale>
                                    <p:animScale>
                                      <p:cBhvr>
                                        <p:cTn id="62" dur="166" decel="50000">
                                          <p:stCondLst>
                                            <p:cond delay="676"/>
                                          </p:stCondLst>
                                        </p:cTn>
                                        <p:tgtEl>
                                          <p:spTgt spid="3">
                                            <p:txEl>
                                              <p:pRg st="7" end="7"/>
                                            </p:txEl>
                                          </p:spTgt>
                                        </p:tgtEl>
                                      </p:cBhvr>
                                      <p:to x="100000" y="100000"/>
                                    </p:animScale>
                                    <p:animScale>
                                      <p:cBhvr>
                                        <p:cTn id="63" dur="26">
                                          <p:stCondLst>
                                            <p:cond delay="1312"/>
                                          </p:stCondLst>
                                        </p:cTn>
                                        <p:tgtEl>
                                          <p:spTgt spid="3">
                                            <p:txEl>
                                              <p:pRg st="7" end="7"/>
                                            </p:txEl>
                                          </p:spTgt>
                                        </p:tgtEl>
                                      </p:cBhvr>
                                      <p:to x="100000" y="80000"/>
                                    </p:animScale>
                                    <p:animScale>
                                      <p:cBhvr>
                                        <p:cTn id="64" dur="166" decel="50000">
                                          <p:stCondLst>
                                            <p:cond delay="1338"/>
                                          </p:stCondLst>
                                        </p:cTn>
                                        <p:tgtEl>
                                          <p:spTgt spid="3">
                                            <p:txEl>
                                              <p:pRg st="7" end="7"/>
                                            </p:txEl>
                                          </p:spTgt>
                                        </p:tgtEl>
                                      </p:cBhvr>
                                      <p:to x="100000" y="100000"/>
                                    </p:animScale>
                                    <p:animScale>
                                      <p:cBhvr>
                                        <p:cTn id="65" dur="26">
                                          <p:stCondLst>
                                            <p:cond delay="1642"/>
                                          </p:stCondLst>
                                        </p:cTn>
                                        <p:tgtEl>
                                          <p:spTgt spid="3">
                                            <p:txEl>
                                              <p:pRg st="7" end="7"/>
                                            </p:txEl>
                                          </p:spTgt>
                                        </p:tgtEl>
                                      </p:cBhvr>
                                      <p:to x="100000" y="90000"/>
                                    </p:animScale>
                                    <p:animScale>
                                      <p:cBhvr>
                                        <p:cTn id="66" dur="166" decel="50000">
                                          <p:stCondLst>
                                            <p:cond delay="1668"/>
                                          </p:stCondLst>
                                        </p:cTn>
                                        <p:tgtEl>
                                          <p:spTgt spid="3">
                                            <p:txEl>
                                              <p:pRg st="7" end="7"/>
                                            </p:txEl>
                                          </p:spTgt>
                                        </p:tgtEl>
                                      </p:cBhvr>
                                      <p:to x="100000" y="100000"/>
                                    </p:animScale>
                                    <p:animScale>
                                      <p:cBhvr>
                                        <p:cTn id="67" dur="26">
                                          <p:stCondLst>
                                            <p:cond delay="1808"/>
                                          </p:stCondLst>
                                        </p:cTn>
                                        <p:tgtEl>
                                          <p:spTgt spid="3">
                                            <p:txEl>
                                              <p:pRg st="7" end="7"/>
                                            </p:txEl>
                                          </p:spTgt>
                                        </p:tgtEl>
                                      </p:cBhvr>
                                      <p:to x="100000" y="95000"/>
                                    </p:animScale>
                                    <p:animScale>
                                      <p:cBhvr>
                                        <p:cTn id="68"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381000"/>
            <a:ext cx="8007350" cy="6172200"/>
          </a:xfrm>
          <a:solidFill>
            <a:srgbClr val="002060"/>
          </a:solidFill>
        </p:spPr>
        <p:txBody>
          <a:bodyPr/>
          <a:lstStyle/>
          <a:p>
            <a:pPr marL="0" indent="0" algn="ctr">
              <a:buFont typeface="Wingdings" pitchFamily="2" charset="2"/>
              <a:buNone/>
              <a:defRPr/>
            </a:pPr>
            <a:r>
              <a:rPr lang="es-CO" b="1" dirty="0" smtClean="0">
                <a:solidFill>
                  <a:srgbClr val="FF0000"/>
                </a:solidFill>
                <a:effectLst/>
              </a:rPr>
              <a:t>Romanos 4:15</a:t>
            </a:r>
            <a:r>
              <a:rPr lang="es-CO" dirty="0" smtClean="0">
                <a:effectLst/>
              </a:rPr>
              <a:t/>
            </a:r>
            <a:br>
              <a:rPr lang="es-CO" dirty="0" smtClean="0">
                <a:effectLst/>
              </a:rPr>
            </a:br>
            <a:r>
              <a:rPr lang="es-CO" sz="2800" dirty="0" smtClean="0">
                <a:effectLst/>
              </a:rPr>
              <a:t>«</a:t>
            </a:r>
            <a:r>
              <a:rPr lang="es-CO" sz="2800" dirty="0" smtClean="0"/>
              <a:t>Porque </a:t>
            </a:r>
            <a:r>
              <a:rPr lang="es-CO" sz="2800" dirty="0"/>
              <a:t>la ley produce ira; pero donde no hay ley, tampoco hay </a:t>
            </a:r>
            <a:r>
              <a:rPr lang="es-CO" sz="2800" dirty="0" smtClean="0"/>
              <a:t>transgresión»</a:t>
            </a:r>
          </a:p>
          <a:p>
            <a:pPr>
              <a:defRPr/>
            </a:pPr>
            <a:endParaRPr lang="es-CO" sz="2800" dirty="0">
              <a:effectLst/>
            </a:endParaRPr>
          </a:p>
          <a:p>
            <a:pPr marL="0" indent="0" algn="ctr">
              <a:buFont typeface="Wingdings" pitchFamily="2" charset="2"/>
              <a:buNone/>
              <a:defRPr/>
            </a:pPr>
            <a:r>
              <a:rPr lang="es-CO" sz="2800" dirty="0" smtClean="0">
                <a:effectLst/>
              </a:rPr>
              <a:t>Por lógica el apóstol quiere decir lo siguiente:</a:t>
            </a:r>
            <a:endParaRPr lang="es-CO" sz="2800" dirty="0">
              <a:effectLst/>
            </a:endParaRPr>
          </a:p>
        </p:txBody>
      </p:sp>
      <p:sp>
        <p:nvSpPr>
          <p:cNvPr id="4" name="3 Pentágono"/>
          <p:cNvSpPr/>
          <p:nvPr/>
        </p:nvSpPr>
        <p:spPr bwMode="auto">
          <a:xfrm>
            <a:off x="838200" y="5791200"/>
            <a:ext cx="8001000" cy="788988"/>
          </a:xfrm>
          <a:prstGeom prst="homePlate">
            <a:avLst/>
          </a:prstGeom>
          <a:solidFill>
            <a:srgbClr val="FFC000"/>
          </a:solidFill>
          <a:ln w="9525" cap="flat" cmpd="sng" algn="ctr">
            <a:solidFill>
              <a:schemeClr val="tx1"/>
            </a:solidFill>
            <a:prstDash val="solid"/>
            <a:round/>
            <a:headEnd type="none" w="med" len="med"/>
            <a:tailEnd type="none" w="med" len="med"/>
          </a:ln>
          <a:effectLst/>
        </p:spPr>
        <p:txBody>
          <a:bodyPr/>
          <a:lstStyle/>
          <a:p>
            <a:pPr fontAlgn="base">
              <a:spcBef>
                <a:spcPct val="0"/>
              </a:spcBef>
              <a:spcAft>
                <a:spcPct val="0"/>
              </a:spcAft>
              <a:defRPr/>
            </a:pPr>
            <a:r>
              <a:rPr lang="es-CO" sz="2400" dirty="0">
                <a:solidFill>
                  <a:srgbClr val="002060"/>
                </a:solidFill>
              </a:rPr>
              <a:t>4). Al no haber ley ni pecado, tampoco es necesario predicar el Evangelio de salvación. </a:t>
            </a:r>
            <a:endParaRPr lang="es-CO" sz="2400" dirty="0">
              <a:solidFill>
                <a:srgbClr val="002060"/>
              </a:solidFill>
              <a:effectLst>
                <a:outerShdw blurRad="38100" dist="38100" dir="2700000" algn="tl">
                  <a:srgbClr val="000000">
                    <a:alpha val="43137"/>
                  </a:srgbClr>
                </a:outerShdw>
              </a:effectLst>
            </a:endParaRPr>
          </a:p>
        </p:txBody>
      </p:sp>
      <p:sp>
        <p:nvSpPr>
          <p:cNvPr id="5" name="4 Pentágono"/>
          <p:cNvSpPr>
            <a:spLocks noChangeArrowheads="1"/>
          </p:cNvSpPr>
          <p:nvPr/>
        </p:nvSpPr>
        <p:spPr bwMode="auto">
          <a:xfrm>
            <a:off x="838200" y="4800600"/>
            <a:ext cx="8001000" cy="990600"/>
          </a:xfrm>
          <a:prstGeom prst="homePlate">
            <a:avLst>
              <a:gd name="adj" fmla="val 49995"/>
            </a:avLst>
          </a:prstGeom>
          <a:solidFill>
            <a:srgbClr val="FFC000"/>
          </a:solidFill>
          <a:ln w="9525" algn="ctr">
            <a:solidFill>
              <a:schemeClr val="tx1"/>
            </a:solidFill>
            <a:round/>
            <a:headEnd/>
            <a:tailEnd/>
          </a:ln>
        </p:spPr>
        <p:txBody>
          <a:bodyPr/>
          <a:lstStyle/>
          <a:p>
            <a:pPr fontAlgn="base">
              <a:spcBef>
                <a:spcPct val="0"/>
              </a:spcBef>
              <a:spcAft>
                <a:spcPct val="0"/>
              </a:spcAft>
            </a:pPr>
            <a:r>
              <a:rPr lang="es-CO" sz="2000" b="1">
                <a:solidFill>
                  <a:srgbClr val="002060"/>
                </a:solidFill>
              </a:rPr>
              <a:t>3). Si no tenemos pecado, porque no hay ley, entonces no necesitamos de un Salvador, y por ende, no necesitamos de la gracía.</a:t>
            </a:r>
          </a:p>
        </p:txBody>
      </p:sp>
      <p:sp>
        <p:nvSpPr>
          <p:cNvPr id="6" name="5 Pentágono"/>
          <p:cNvSpPr>
            <a:spLocks noChangeArrowheads="1"/>
          </p:cNvSpPr>
          <p:nvPr/>
        </p:nvSpPr>
        <p:spPr bwMode="auto">
          <a:xfrm>
            <a:off x="838200" y="3886200"/>
            <a:ext cx="8001000" cy="914400"/>
          </a:xfrm>
          <a:prstGeom prst="homePlate">
            <a:avLst>
              <a:gd name="adj" fmla="val 49988"/>
            </a:avLst>
          </a:prstGeom>
          <a:solidFill>
            <a:srgbClr val="FFC000"/>
          </a:solidFill>
          <a:ln w="9525" algn="ctr">
            <a:solidFill>
              <a:schemeClr val="tx1"/>
            </a:solidFill>
            <a:round/>
            <a:headEnd/>
            <a:tailEnd/>
          </a:ln>
        </p:spPr>
        <p:txBody>
          <a:bodyPr/>
          <a:lstStyle/>
          <a:p>
            <a:pPr fontAlgn="base">
              <a:spcBef>
                <a:spcPct val="0"/>
              </a:spcBef>
              <a:spcAft>
                <a:spcPct val="0"/>
              </a:spcAft>
            </a:pPr>
            <a:r>
              <a:rPr lang="es-CO" sz="2400">
                <a:solidFill>
                  <a:srgbClr val="002060"/>
                </a:solidFill>
              </a:rPr>
              <a:t>2). Si no hay ley, entonces no hay pecado.</a:t>
            </a:r>
          </a:p>
        </p:txBody>
      </p:sp>
      <p:sp>
        <p:nvSpPr>
          <p:cNvPr id="7" name="6 Pentágono"/>
          <p:cNvSpPr>
            <a:spLocks noChangeArrowheads="1"/>
          </p:cNvSpPr>
          <p:nvPr/>
        </p:nvSpPr>
        <p:spPr bwMode="auto">
          <a:xfrm>
            <a:off x="838200" y="3036888"/>
            <a:ext cx="8001000" cy="849312"/>
          </a:xfrm>
          <a:prstGeom prst="homePlate">
            <a:avLst>
              <a:gd name="adj" fmla="val 49981"/>
            </a:avLst>
          </a:prstGeom>
          <a:solidFill>
            <a:srgbClr val="FFC000"/>
          </a:solidFill>
          <a:ln w="9525" algn="ctr">
            <a:solidFill>
              <a:schemeClr val="tx1"/>
            </a:solidFill>
            <a:round/>
            <a:headEnd/>
            <a:tailEnd/>
          </a:ln>
        </p:spPr>
        <p:txBody>
          <a:bodyPr/>
          <a:lstStyle/>
          <a:p>
            <a:pPr fontAlgn="base">
              <a:spcBef>
                <a:spcPct val="0"/>
              </a:spcBef>
              <a:spcAft>
                <a:spcPct val="0"/>
              </a:spcAft>
            </a:pPr>
            <a:r>
              <a:rPr lang="es-CO" sz="2400" b="1">
                <a:solidFill>
                  <a:srgbClr val="002060"/>
                </a:solidFill>
              </a:rPr>
              <a:t>1). Si Cristo abolió la ley en la cruz, entonces hoy no hay ley.</a:t>
            </a:r>
          </a:p>
        </p:txBody>
      </p:sp>
    </p:spTree>
    <p:extLst>
      <p:ext uri="{BB962C8B-B14F-4D97-AF65-F5344CB8AC3E}">
        <p14:creationId xmlns:p14="http://schemas.microsoft.com/office/powerpoint/2010/main" val="39354989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fltVal val="0"/>
                                          </p:val>
                                        </p:tav>
                                        <p:tav tm="100000">
                                          <p:val>
                                            <p:strVal val="#ppt_w"/>
                                          </p:val>
                                        </p:tav>
                                      </p:tavLst>
                                    </p:anim>
                                    <p:anim calcmode="lin" valueType="num">
                                      <p:cBhvr>
                                        <p:cTn id="32" dur="1000" fill="hold"/>
                                        <p:tgtEl>
                                          <p:spTgt spid="7"/>
                                        </p:tgtEl>
                                        <p:attrNameLst>
                                          <p:attrName>ppt_h</p:attrName>
                                        </p:attrNameLst>
                                      </p:cBhvr>
                                      <p:tavLst>
                                        <p:tav tm="0">
                                          <p:val>
                                            <p:fltVal val="0"/>
                                          </p:val>
                                        </p:tav>
                                        <p:tav tm="100000">
                                          <p:val>
                                            <p:strVal val="#ppt_h"/>
                                          </p:val>
                                        </p:tav>
                                      </p:tavLst>
                                    </p:anim>
                                    <p:anim calcmode="lin" valueType="num">
                                      <p:cBhvr>
                                        <p:cTn id="33" dur="1000" fill="hold"/>
                                        <p:tgtEl>
                                          <p:spTgt spid="7"/>
                                        </p:tgtEl>
                                        <p:attrNameLst>
                                          <p:attrName>style.rotation</p:attrName>
                                        </p:attrNameLst>
                                      </p:cBhvr>
                                      <p:tavLst>
                                        <p:tav tm="0">
                                          <p:val>
                                            <p:fltVal val="90"/>
                                          </p:val>
                                        </p:tav>
                                        <p:tav tm="100000">
                                          <p:val>
                                            <p:fltVal val="0"/>
                                          </p:val>
                                        </p:tav>
                                      </p:tavLst>
                                    </p:anim>
                                    <p:animEffect transition="in" filter="fade">
                                      <p:cBhvr>
                                        <p:cTn id="34" dur="1000"/>
                                        <p:tgtEl>
                                          <p:spTgt spid="7"/>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1000" fill="hold"/>
                                        <p:tgtEl>
                                          <p:spTgt spid="5"/>
                                        </p:tgtEl>
                                        <p:attrNameLst>
                                          <p:attrName>ppt_w</p:attrName>
                                        </p:attrNameLst>
                                      </p:cBhvr>
                                      <p:tavLst>
                                        <p:tav tm="0">
                                          <p:val>
                                            <p:fltVal val="0"/>
                                          </p:val>
                                        </p:tav>
                                        <p:tav tm="100000">
                                          <p:val>
                                            <p:strVal val="#ppt_w"/>
                                          </p:val>
                                        </p:tav>
                                      </p:tavLst>
                                    </p:anim>
                                    <p:anim calcmode="lin" valueType="num">
                                      <p:cBhvr>
                                        <p:cTn id="48" dur="1000" fill="hold"/>
                                        <p:tgtEl>
                                          <p:spTgt spid="5"/>
                                        </p:tgtEl>
                                        <p:attrNameLst>
                                          <p:attrName>ppt_h</p:attrName>
                                        </p:attrNameLst>
                                      </p:cBhvr>
                                      <p:tavLst>
                                        <p:tav tm="0">
                                          <p:val>
                                            <p:fltVal val="0"/>
                                          </p:val>
                                        </p:tav>
                                        <p:tav tm="100000">
                                          <p:val>
                                            <p:strVal val="#ppt_h"/>
                                          </p:val>
                                        </p:tav>
                                      </p:tavLst>
                                    </p:anim>
                                    <p:anim calcmode="lin" valueType="num">
                                      <p:cBhvr>
                                        <p:cTn id="49" dur="1000" fill="hold"/>
                                        <p:tgtEl>
                                          <p:spTgt spid="5"/>
                                        </p:tgtEl>
                                        <p:attrNameLst>
                                          <p:attrName>style.rotation</p:attrName>
                                        </p:attrNameLst>
                                      </p:cBhvr>
                                      <p:tavLst>
                                        <p:tav tm="0">
                                          <p:val>
                                            <p:fltVal val="90"/>
                                          </p:val>
                                        </p:tav>
                                        <p:tav tm="100000">
                                          <p:val>
                                            <p:fltVal val="0"/>
                                          </p:val>
                                        </p:tav>
                                      </p:tavLst>
                                    </p:anim>
                                    <p:animEffect transition="in" filter="fade">
                                      <p:cBhvr>
                                        <p:cTn id="50" dur="1000"/>
                                        <p:tgtEl>
                                          <p:spTgt spid="5"/>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1000" fill="hold"/>
                                        <p:tgtEl>
                                          <p:spTgt spid="4"/>
                                        </p:tgtEl>
                                        <p:attrNameLst>
                                          <p:attrName>ppt_w</p:attrName>
                                        </p:attrNameLst>
                                      </p:cBhvr>
                                      <p:tavLst>
                                        <p:tav tm="0">
                                          <p:val>
                                            <p:fltVal val="0"/>
                                          </p:val>
                                        </p:tav>
                                        <p:tav tm="100000">
                                          <p:val>
                                            <p:strVal val="#ppt_w"/>
                                          </p:val>
                                        </p:tav>
                                      </p:tavLst>
                                    </p:anim>
                                    <p:anim calcmode="lin" valueType="num">
                                      <p:cBhvr>
                                        <p:cTn id="56" dur="1000" fill="hold"/>
                                        <p:tgtEl>
                                          <p:spTgt spid="4"/>
                                        </p:tgtEl>
                                        <p:attrNameLst>
                                          <p:attrName>ppt_h</p:attrName>
                                        </p:attrNameLst>
                                      </p:cBhvr>
                                      <p:tavLst>
                                        <p:tav tm="0">
                                          <p:val>
                                            <p:fltVal val="0"/>
                                          </p:val>
                                        </p:tav>
                                        <p:tav tm="100000">
                                          <p:val>
                                            <p:strVal val="#ppt_h"/>
                                          </p:val>
                                        </p:tav>
                                      </p:tavLst>
                                    </p:anim>
                                    <p:anim calcmode="lin" valueType="num">
                                      <p:cBhvr>
                                        <p:cTn id="57" dur="1000" fill="hold"/>
                                        <p:tgtEl>
                                          <p:spTgt spid="4"/>
                                        </p:tgtEl>
                                        <p:attrNameLst>
                                          <p:attrName>style.rotation</p:attrName>
                                        </p:attrNameLst>
                                      </p:cBhvr>
                                      <p:tavLst>
                                        <p:tav tm="0">
                                          <p:val>
                                            <p:fltVal val="90"/>
                                          </p:val>
                                        </p:tav>
                                        <p:tav tm="100000">
                                          <p:val>
                                            <p:fltVal val="0"/>
                                          </p:val>
                                        </p:tav>
                                      </p:tavLst>
                                    </p:anim>
                                    <p:animEffect transition="in" filter="fade">
                                      <p:cBhvr>
                                        <p:cTn id="5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304800"/>
            <a:ext cx="8007350" cy="2133600"/>
          </a:xfrm>
          <a:solidFill>
            <a:schemeClr val="accent3">
              <a:lumMod val="20000"/>
              <a:lumOff val="80000"/>
            </a:schemeClr>
          </a:solidFill>
        </p:spPr>
        <p:txBody>
          <a:bodyPr/>
          <a:lstStyle/>
          <a:p>
            <a:pPr marL="0" indent="0" algn="ctr">
              <a:buFont typeface="Wingdings" pitchFamily="2" charset="2"/>
              <a:buNone/>
              <a:defRPr/>
            </a:pPr>
            <a:r>
              <a:rPr lang="es-CO" dirty="0" smtClean="0">
                <a:solidFill>
                  <a:srgbClr val="FF0000"/>
                </a:solidFill>
                <a:effectLst/>
              </a:rPr>
              <a:t>«</a:t>
            </a:r>
            <a:r>
              <a:rPr lang="es-CO" b="1" dirty="0" smtClean="0">
                <a:solidFill>
                  <a:srgbClr val="FF0000"/>
                </a:solidFill>
                <a:effectLst/>
              </a:rPr>
              <a:t>donde no hay ley, tampoco hay</a:t>
            </a:r>
            <a:r>
              <a:rPr lang="es-CO" dirty="0" smtClean="0">
                <a:solidFill>
                  <a:srgbClr val="FF0000"/>
                </a:solidFill>
                <a:effectLst/>
              </a:rPr>
              <a:t> </a:t>
            </a:r>
            <a:r>
              <a:rPr lang="es-CO" b="1" dirty="0" smtClean="0">
                <a:solidFill>
                  <a:srgbClr val="FF0000"/>
                </a:solidFill>
                <a:effectLst/>
              </a:rPr>
              <a:t> transgresión» :dice Pablo</a:t>
            </a:r>
            <a:r>
              <a:rPr lang="es-CO" b="1" dirty="0" smtClean="0"/>
              <a:t>.</a:t>
            </a:r>
            <a:endParaRPr lang="es-CO" b="1" dirty="0"/>
          </a:p>
          <a:p>
            <a:pPr marL="0" indent="0" algn="ctr">
              <a:buFont typeface="Wingdings" pitchFamily="2" charset="2"/>
              <a:buNone/>
              <a:defRPr/>
            </a:pPr>
            <a:r>
              <a:rPr lang="es-CO" sz="2800" dirty="0" smtClean="0">
                <a:solidFill>
                  <a:srgbClr val="0070C0"/>
                </a:solidFill>
                <a:effectLst/>
              </a:rPr>
              <a:t>O </a:t>
            </a:r>
            <a:r>
              <a:rPr lang="es-CO" sz="2800" dirty="0">
                <a:solidFill>
                  <a:srgbClr val="0070C0"/>
                </a:solidFill>
                <a:effectLst/>
              </a:rPr>
              <a:t>sea que no hay desobediencia a un mandamiento conocido.</a:t>
            </a:r>
            <a:r>
              <a:rPr lang="es-CO" sz="2800" dirty="0"/>
              <a:t> </a:t>
            </a:r>
            <a:endParaRPr lang="es-CO" sz="2800" dirty="0" smtClean="0"/>
          </a:p>
        </p:txBody>
      </p:sp>
      <p:sp>
        <p:nvSpPr>
          <p:cNvPr id="5" name="4 Rectángulo"/>
          <p:cNvSpPr>
            <a:spLocks noChangeArrowheads="1"/>
          </p:cNvSpPr>
          <p:nvPr/>
        </p:nvSpPr>
        <p:spPr bwMode="auto">
          <a:xfrm>
            <a:off x="838200" y="3043238"/>
            <a:ext cx="4572000" cy="31083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fontAlgn="base">
              <a:spcBef>
                <a:spcPct val="0"/>
              </a:spcBef>
              <a:spcAft>
                <a:spcPct val="0"/>
              </a:spcAft>
            </a:pPr>
            <a:r>
              <a:rPr lang="es-CO" sz="2800">
                <a:solidFill>
                  <a:srgbClr val="0070C0"/>
                </a:solidFill>
              </a:rPr>
              <a:t>Pablo parece estar usando este argumento negativo para sostener la verdad de su afirmación positiva: </a:t>
            </a:r>
            <a:r>
              <a:rPr lang="es-CO" sz="2800" i="1" u="sng">
                <a:solidFill>
                  <a:srgbClr val="0070C0"/>
                </a:solidFill>
              </a:rPr>
              <a:t>donde existe una ley hay transgresión, y la ira amenaza.  </a:t>
            </a:r>
          </a:p>
        </p:txBody>
      </p:sp>
      <p:pic>
        <p:nvPicPr>
          <p:cNvPr id="890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3043238"/>
            <a:ext cx="3473450" cy="305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Menos"/>
          <p:cNvSpPr/>
          <p:nvPr/>
        </p:nvSpPr>
        <p:spPr bwMode="auto">
          <a:xfrm rot="18794582">
            <a:off x="4557713" y="4306888"/>
            <a:ext cx="5176837" cy="420687"/>
          </a:xfrm>
          <a:prstGeom prst="mathMinus">
            <a:avLst/>
          </a:prstGeom>
          <a:solidFill>
            <a:srgbClr val="FF0000"/>
          </a:solidFill>
          <a:ln w="9525" cap="flat" cmpd="sng" algn="ctr">
            <a:solidFill>
              <a:schemeClr val="tx1"/>
            </a:solidFill>
            <a:prstDash val="solid"/>
            <a:round/>
            <a:headEnd type="none" w="med" len="med"/>
            <a:tailEnd type="none" w="med" len="med"/>
          </a:ln>
          <a:effectLst/>
        </p:spPr>
        <p:txBody>
          <a:bodyPr/>
          <a:lstStyle/>
          <a:p>
            <a:pPr algn="r" fontAlgn="base">
              <a:spcBef>
                <a:spcPct val="0"/>
              </a:spcBef>
              <a:spcAft>
                <a:spcPct val="0"/>
              </a:spcAft>
              <a:defRPr/>
            </a:pPr>
            <a:endParaRPr lang="es-CO" dirty="0">
              <a:solidFill>
                <a:srgbClr val="FFFFFF"/>
              </a:solidFill>
              <a:effectLst>
                <a:outerShdw blurRad="38100" dist="38100" dir="2700000" algn="tl">
                  <a:srgbClr val="000000">
                    <a:alpha val="43137"/>
                  </a:srgbClr>
                </a:outerShdw>
              </a:effectLst>
            </a:endParaRPr>
          </a:p>
        </p:txBody>
      </p:sp>
      <p:sp>
        <p:nvSpPr>
          <p:cNvPr id="7" name="6 Menos"/>
          <p:cNvSpPr/>
          <p:nvPr/>
        </p:nvSpPr>
        <p:spPr bwMode="auto">
          <a:xfrm rot="2582995">
            <a:off x="4648200" y="4433888"/>
            <a:ext cx="5151438" cy="487362"/>
          </a:xfrm>
          <a:prstGeom prst="mathMinus">
            <a:avLst/>
          </a:prstGeom>
          <a:solidFill>
            <a:srgbClr val="FF0000"/>
          </a:solidFill>
          <a:ln w="9525" cap="flat" cmpd="sng" algn="ctr">
            <a:solidFill>
              <a:schemeClr val="tx1"/>
            </a:solidFill>
            <a:prstDash val="solid"/>
            <a:round/>
            <a:headEnd type="none" w="med" len="med"/>
            <a:tailEnd type="none" w="med" len="med"/>
          </a:ln>
          <a:effectLst/>
        </p:spPr>
        <p:txBody>
          <a:bodyPr/>
          <a:lstStyle/>
          <a:p>
            <a:pPr algn="r" fontAlgn="base">
              <a:spcBef>
                <a:spcPct val="0"/>
              </a:spcBef>
              <a:spcAft>
                <a:spcPct val="0"/>
              </a:spcAft>
              <a:defRPr/>
            </a:pPr>
            <a:endParaRPr lang="es-CO" dirty="0">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095244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nodeType="clickEffect">
                                  <p:stCondLst>
                                    <p:cond delay="0"/>
                                  </p:stCondLst>
                                  <p:childTnLst>
                                    <p:set>
                                      <p:cBhvr>
                                        <p:cTn id="30" dur="1" fill="hold">
                                          <p:stCondLst>
                                            <p:cond delay="0"/>
                                          </p:stCondLst>
                                        </p:cTn>
                                        <p:tgtEl>
                                          <p:spTgt spid="89090"/>
                                        </p:tgtEl>
                                        <p:attrNameLst>
                                          <p:attrName>style.visibility</p:attrName>
                                        </p:attrNameLst>
                                      </p:cBhvr>
                                      <p:to>
                                        <p:strVal val="visible"/>
                                      </p:to>
                                    </p:set>
                                    <p:anim calcmode="lin" valueType="num">
                                      <p:cBhvr>
                                        <p:cTn id="31" dur="1000" fill="hold"/>
                                        <p:tgtEl>
                                          <p:spTgt spid="89090"/>
                                        </p:tgtEl>
                                        <p:attrNameLst>
                                          <p:attrName>ppt_w</p:attrName>
                                        </p:attrNameLst>
                                      </p:cBhvr>
                                      <p:tavLst>
                                        <p:tav tm="0">
                                          <p:val>
                                            <p:fltVal val="0"/>
                                          </p:val>
                                        </p:tav>
                                        <p:tav tm="100000">
                                          <p:val>
                                            <p:strVal val="#ppt_w"/>
                                          </p:val>
                                        </p:tav>
                                      </p:tavLst>
                                    </p:anim>
                                    <p:anim calcmode="lin" valueType="num">
                                      <p:cBhvr>
                                        <p:cTn id="32" dur="1000" fill="hold"/>
                                        <p:tgtEl>
                                          <p:spTgt spid="89090"/>
                                        </p:tgtEl>
                                        <p:attrNameLst>
                                          <p:attrName>ppt_h</p:attrName>
                                        </p:attrNameLst>
                                      </p:cBhvr>
                                      <p:tavLst>
                                        <p:tav tm="0">
                                          <p:val>
                                            <p:fltVal val="0"/>
                                          </p:val>
                                        </p:tav>
                                        <p:tav tm="100000">
                                          <p:val>
                                            <p:strVal val="#ppt_h"/>
                                          </p:val>
                                        </p:tav>
                                      </p:tavLst>
                                    </p:anim>
                                    <p:anim calcmode="lin" valueType="num">
                                      <p:cBhvr>
                                        <p:cTn id="33" dur="1000" fill="hold"/>
                                        <p:tgtEl>
                                          <p:spTgt spid="89090"/>
                                        </p:tgtEl>
                                        <p:attrNameLst>
                                          <p:attrName>style.rotation</p:attrName>
                                        </p:attrNameLst>
                                      </p:cBhvr>
                                      <p:tavLst>
                                        <p:tav tm="0">
                                          <p:val>
                                            <p:fltVal val="90"/>
                                          </p:val>
                                        </p:tav>
                                        <p:tav tm="100000">
                                          <p:val>
                                            <p:fltVal val="0"/>
                                          </p:val>
                                        </p:tav>
                                      </p:tavLst>
                                    </p:anim>
                                    <p:animEffect transition="in" filter="fade">
                                      <p:cBhvr>
                                        <p:cTn id="34" dur="1000"/>
                                        <p:tgtEl>
                                          <p:spTgt spid="8909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1" presetClass="entr" presetSubtype="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1" presetClass="entr" presetSubtype="0"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1000" fill="hold"/>
                                        <p:tgtEl>
                                          <p:spTgt spid="7"/>
                                        </p:tgtEl>
                                        <p:attrNameLst>
                                          <p:attrName>ppt_w</p:attrName>
                                        </p:attrNameLst>
                                      </p:cBhvr>
                                      <p:tavLst>
                                        <p:tav tm="0">
                                          <p:val>
                                            <p:fltVal val="0"/>
                                          </p:val>
                                        </p:tav>
                                        <p:tav tm="100000">
                                          <p:val>
                                            <p:strVal val="#ppt_w"/>
                                          </p:val>
                                        </p:tav>
                                      </p:tavLst>
                                    </p:anim>
                                    <p:anim calcmode="lin" valueType="num">
                                      <p:cBhvr>
                                        <p:cTn id="48" dur="1000" fill="hold"/>
                                        <p:tgtEl>
                                          <p:spTgt spid="7"/>
                                        </p:tgtEl>
                                        <p:attrNameLst>
                                          <p:attrName>ppt_h</p:attrName>
                                        </p:attrNameLst>
                                      </p:cBhvr>
                                      <p:tavLst>
                                        <p:tav tm="0">
                                          <p:val>
                                            <p:fltVal val="0"/>
                                          </p:val>
                                        </p:tav>
                                        <p:tav tm="100000">
                                          <p:val>
                                            <p:strVal val="#ppt_h"/>
                                          </p:val>
                                        </p:tav>
                                      </p:tavLst>
                                    </p:anim>
                                    <p:anim calcmode="lin" valueType="num">
                                      <p:cBhvr>
                                        <p:cTn id="49" dur="1000" fill="hold"/>
                                        <p:tgtEl>
                                          <p:spTgt spid="7"/>
                                        </p:tgtEl>
                                        <p:attrNameLst>
                                          <p:attrName>style.rotation</p:attrName>
                                        </p:attrNameLst>
                                      </p:cBhvr>
                                      <p:tavLst>
                                        <p:tav tm="0">
                                          <p:val>
                                            <p:fltVal val="90"/>
                                          </p:val>
                                        </p:tav>
                                        <p:tav tm="100000">
                                          <p:val>
                                            <p:fltVal val="0"/>
                                          </p:val>
                                        </p:tav>
                                      </p:tavLst>
                                    </p:anim>
                                    <p:animEffect transition="in" filter="fade">
                                      <p:cBhvr>
                                        <p:cTn id="50" dur="1000"/>
                                        <p:tgtEl>
                                          <p:spTgt spid="7"/>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4" presetClass="entr" presetSubtype="10"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randombar(horizontal)">
                                      <p:cBhvr>
                                        <p:cTn id="5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228600" y="244475"/>
            <a:ext cx="8686800" cy="1127125"/>
          </a:xfrm>
          <a:solidFill>
            <a:schemeClr val="accent3">
              <a:lumMod val="20000"/>
              <a:lumOff val="80000"/>
            </a:schemeClr>
          </a:solidFill>
        </p:spPr>
        <p:txBody>
          <a:bodyPr/>
          <a:lstStyle/>
          <a:p>
            <a:pPr algn="ctr">
              <a:defRPr/>
            </a:pPr>
            <a:r>
              <a:rPr lang="es-CO" sz="4000" b="0" i="1" dirty="0" smtClean="0">
                <a:solidFill>
                  <a:srgbClr val="002060"/>
                </a:solidFill>
                <a:effectLst>
                  <a:outerShdw blurRad="38100" dist="38100" dir="2700000" algn="tl">
                    <a:srgbClr val="000000">
                      <a:alpha val="43137"/>
                    </a:srgbClr>
                  </a:outerShdw>
                </a:effectLst>
                <a:latin typeface="Agency FB" pitchFamily="34" charset="0"/>
              </a:rPr>
              <a:t>¿Qué es lo que está tratando de enseñar Pablo aquí?</a:t>
            </a:r>
            <a:endParaRPr lang="es-CO" sz="4000" b="0" i="1" dirty="0">
              <a:solidFill>
                <a:srgbClr val="002060"/>
              </a:solidFill>
              <a:effectLst>
                <a:outerShdw blurRad="38100" dist="38100" dir="2700000" algn="tl">
                  <a:srgbClr val="000000">
                    <a:alpha val="43137"/>
                  </a:srgbClr>
                </a:outerShdw>
              </a:effectLst>
              <a:latin typeface="Agency FB" pitchFamily="34" charset="0"/>
            </a:endParaRPr>
          </a:p>
        </p:txBody>
      </p:sp>
      <p:sp>
        <p:nvSpPr>
          <p:cNvPr id="3" name="2 Marcador de contenido"/>
          <p:cNvSpPr>
            <a:spLocks noGrp="1"/>
          </p:cNvSpPr>
          <p:nvPr>
            <p:ph idx="1"/>
          </p:nvPr>
        </p:nvSpPr>
        <p:spPr>
          <a:xfrm>
            <a:off x="685800" y="1752600"/>
            <a:ext cx="8159750" cy="1524000"/>
          </a:xfrm>
          <a:solidFill>
            <a:schemeClr val="accent2">
              <a:lumMod val="40000"/>
              <a:lumOff val="60000"/>
            </a:schemeClr>
          </a:solidFill>
        </p:spPr>
        <p:txBody>
          <a:bodyPr/>
          <a:lstStyle/>
          <a:p>
            <a:pPr marL="0" indent="0" algn="ctr">
              <a:buFont typeface="Wingdings" pitchFamily="2" charset="2"/>
              <a:buNone/>
              <a:defRPr/>
            </a:pPr>
            <a:r>
              <a:rPr lang="es-CO" sz="2800" dirty="0" smtClean="0">
                <a:solidFill>
                  <a:schemeClr val="bg2">
                    <a:lumMod val="50000"/>
                  </a:schemeClr>
                </a:solidFill>
                <a:effectLst/>
              </a:rPr>
              <a:t>Está diciendo a los legalistas que si la justificación </a:t>
            </a:r>
            <a:r>
              <a:rPr lang="es-CO" sz="2800" u="sng" dirty="0" smtClean="0">
                <a:solidFill>
                  <a:schemeClr val="bg2">
                    <a:lumMod val="50000"/>
                  </a:schemeClr>
                </a:solidFill>
                <a:effectLst/>
              </a:rPr>
              <a:t>no es por la fe sino por la ley</a:t>
            </a:r>
            <a:r>
              <a:rPr lang="es-CO" sz="2800" dirty="0" smtClean="0">
                <a:solidFill>
                  <a:schemeClr val="bg2">
                    <a:lumMod val="50000"/>
                  </a:schemeClr>
                </a:solidFill>
                <a:effectLst/>
              </a:rPr>
              <a:t>, no hay esperanza de salvación</a:t>
            </a:r>
            <a:r>
              <a:rPr lang="es-CO" sz="2800" dirty="0" smtClean="0"/>
              <a:t> </a:t>
            </a:r>
            <a:r>
              <a:rPr lang="es-CO" sz="2800" dirty="0" smtClean="0">
                <a:solidFill>
                  <a:srgbClr val="FF0000"/>
                </a:solidFill>
                <a:effectLst/>
              </a:rPr>
              <a:t>(Lea Rom.3:23)</a:t>
            </a:r>
            <a:r>
              <a:rPr lang="es-CO" sz="2800" dirty="0" smtClean="0"/>
              <a:t>.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4572000"/>
            <a:ext cx="2743200" cy="203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301" name="Picture 2" descr="http://t1.gstatic.com/images?q=tbn:ANd9GcR90kFOyFaecRrxEwjG6aW3LDwMD3cCwPexYVWPU7znuUjhKy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4667250"/>
            <a:ext cx="2590800" cy="197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3" name="Picture 7" descr="http://t3.gstatic.com/images?q=tbn:ANd9GcQQc7Ehzhd_yUEhKnNvYRBlRmftfV_1Wj99wdamGPZB5EFpjBTR-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4625975"/>
            <a:ext cx="2438400" cy="197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a:off x="533400" y="3429000"/>
            <a:ext cx="4191000" cy="923925"/>
          </a:xfrm>
          <a:prstGeom prst="rect">
            <a:avLst/>
          </a:prstGeom>
          <a:solidFill>
            <a:schemeClr val="accent3">
              <a:lumMod val="20000"/>
              <a:lumOff val="80000"/>
            </a:schemeClr>
          </a:solidFill>
        </p:spPr>
        <p:txBody>
          <a:bodyPr>
            <a:spAutoFit/>
          </a:bodyPr>
          <a:lstStyle/>
          <a:p>
            <a:pPr algn="ctr" fontAlgn="base">
              <a:spcBef>
                <a:spcPct val="0"/>
              </a:spcBef>
              <a:spcAft>
                <a:spcPct val="0"/>
              </a:spcAft>
              <a:defRPr/>
            </a:pPr>
            <a:r>
              <a:rPr lang="es-CO" dirty="0">
                <a:solidFill>
                  <a:srgbClr val="002060"/>
                </a:solidFill>
              </a:rPr>
              <a:t>Está diciendo que antes de conocer a Cristo no se exige guardar la Ley, es solamente por fe</a:t>
            </a:r>
            <a:r>
              <a:rPr lang="es-CO" dirty="0">
                <a:solidFill>
                  <a:srgbClr val="FF0000"/>
                </a:solidFill>
              </a:rPr>
              <a:t> (Lea Gén.2:16,17).</a:t>
            </a:r>
          </a:p>
        </p:txBody>
      </p:sp>
      <p:sp>
        <p:nvSpPr>
          <p:cNvPr id="6" name="5 Rectángulo"/>
          <p:cNvSpPr/>
          <p:nvPr/>
        </p:nvSpPr>
        <p:spPr>
          <a:xfrm>
            <a:off x="4879975" y="3451225"/>
            <a:ext cx="4111625" cy="922338"/>
          </a:xfrm>
          <a:prstGeom prst="rect">
            <a:avLst/>
          </a:prstGeom>
          <a:solidFill>
            <a:schemeClr val="accent3">
              <a:lumMod val="20000"/>
              <a:lumOff val="80000"/>
            </a:schemeClr>
          </a:solidFill>
        </p:spPr>
        <p:txBody>
          <a:bodyPr>
            <a:spAutoFit/>
          </a:bodyPr>
          <a:lstStyle/>
          <a:p>
            <a:pPr algn="ctr" fontAlgn="base">
              <a:spcBef>
                <a:spcPct val="0"/>
              </a:spcBef>
              <a:spcAft>
                <a:spcPct val="0"/>
              </a:spcAft>
              <a:defRPr/>
            </a:pPr>
            <a:r>
              <a:rPr lang="es-CO" dirty="0">
                <a:solidFill>
                  <a:srgbClr val="002060"/>
                </a:solidFill>
              </a:rPr>
              <a:t> Después de haber conocido a Cristo, el creyente debe seguir guardando la Ley, por amor</a:t>
            </a:r>
            <a:r>
              <a:rPr lang="es-CO" dirty="0">
                <a:solidFill>
                  <a:srgbClr val="FF0000"/>
                </a:solidFill>
              </a:rPr>
              <a:t> (Apoc.22:14).</a:t>
            </a:r>
          </a:p>
        </p:txBody>
      </p:sp>
    </p:spTree>
    <p:extLst>
      <p:ext uri="{BB962C8B-B14F-4D97-AF65-F5344CB8AC3E}">
        <p14:creationId xmlns:p14="http://schemas.microsoft.com/office/powerpoint/2010/main" val="37213278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1000" fill="hold"/>
                                        <p:tgtEl>
                                          <p:spTgt spid="3">
                                            <p:bg/>
                                          </p:spTgt>
                                        </p:tgtEl>
                                        <p:attrNameLst>
                                          <p:attrName>ppt_w</p:attrName>
                                        </p:attrNameLst>
                                      </p:cBhvr>
                                      <p:tavLst>
                                        <p:tav tm="0">
                                          <p:val>
                                            <p:fltVal val="0"/>
                                          </p:val>
                                        </p:tav>
                                        <p:tav tm="100000">
                                          <p:val>
                                            <p:strVal val="#ppt_w"/>
                                          </p:val>
                                        </p:tav>
                                      </p:tavLst>
                                    </p:anim>
                                    <p:anim calcmode="lin" valueType="num">
                                      <p:cBhvr>
                                        <p:cTn id="16" dur="1000" fill="hold"/>
                                        <p:tgtEl>
                                          <p:spTgt spid="3">
                                            <p:bg/>
                                          </p:spTgt>
                                        </p:tgtEl>
                                        <p:attrNameLst>
                                          <p:attrName>ppt_h</p:attrName>
                                        </p:attrNameLst>
                                      </p:cBhvr>
                                      <p:tavLst>
                                        <p:tav tm="0">
                                          <p:val>
                                            <p:fltVal val="0"/>
                                          </p:val>
                                        </p:tav>
                                        <p:tav tm="100000">
                                          <p:val>
                                            <p:strVal val="#ppt_h"/>
                                          </p:val>
                                        </p:tav>
                                      </p:tavLst>
                                    </p:anim>
                                    <p:anim calcmode="lin" valueType="num">
                                      <p:cBhvr>
                                        <p:cTn id="17" dur="1000" fill="hold"/>
                                        <p:tgtEl>
                                          <p:spTgt spid="3">
                                            <p:bg/>
                                          </p:spTgt>
                                        </p:tgtEl>
                                        <p:attrNameLst>
                                          <p:attrName>style.rotation</p:attrName>
                                        </p:attrNameLst>
                                      </p:cBhvr>
                                      <p:tavLst>
                                        <p:tav tm="0">
                                          <p:val>
                                            <p:fltVal val="90"/>
                                          </p:val>
                                        </p:tav>
                                        <p:tav tm="100000">
                                          <p:val>
                                            <p:fltVal val="0"/>
                                          </p:val>
                                        </p:tav>
                                      </p:tavLst>
                                    </p:anim>
                                    <p:animEffect transition="in" filter="fade">
                                      <p:cBhvr>
                                        <p:cTn id="18" dur="1000"/>
                                        <p:tgtEl>
                                          <p:spTgt spid="3">
                                            <p:bg/>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0" end="0"/>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1" presetClass="entr" presetSubtype="1"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heel(1)">
                                      <p:cBhvr>
                                        <p:cTn id="31" dur="2000"/>
                                        <p:tgtEl>
                                          <p:spTgt spid="5"/>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1" presetClass="entr" presetSubtype="1" fill="hold" nodeType="clickEffect">
                                  <p:stCondLst>
                                    <p:cond delay="0"/>
                                  </p:stCondLst>
                                  <p:childTnLst>
                                    <p:set>
                                      <p:cBhvr>
                                        <p:cTn id="35" dur="1" fill="hold">
                                          <p:stCondLst>
                                            <p:cond delay="0"/>
                                          </p:stCondLst>
                                        </p:cTn>
                                        <p:tgtEl>
                                          <p:spTgt spid="55301"/>
                                        </p:tgtEl>
                                        <p:attrNameLst>
                                          <p:attrName>style.visibility</p:attrName>
                                        </p:attrNameLst>
                                      </p:cBhvr>
                                      <p:to>
                                        <p:strVal val="visible"/>
                                      </p:to>
                                    </p:set>
                                    <p:animEffect transition="in" filter="wheel(1)">
                                      <p:cBhvr>
                                        <p:cTn id="36" dur="2000"/>
                                        <p:tgtEl>
                                          <p:spTgt spid="55301"/>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1" presetClass="entr" presetSubtype="1" fill="hold" nodeType="clickEffect">
                                  <p:stCondLst>
                                    <p:cond delay="0"/>
                                  </p:stCondLst>
                                  <p:childTnLst>
                                    <p:set>
                                      <p:cBhvr>
                                        <p:cTn id="40" dur="1" fill="hold">
                                          <p:stCondLst>
                                            <p:cond delay="0"/>
                                          </p:stCondLst>
                                        </p:cTn>
                                        <p:tgtEl>
                                          <p:spTgt spid="55303"/>
                                        </p:tgtEl>
                                        <p:attrNameLst>
                                          <p:attrName>style.visibility</p:attrName>
                                        </p:attrNameLst>
                                      </p:cBhvr>
                                      <p:to>
                                        <p:strVal val="visible"/>
                                      </p:to>
                                    </p:set>
                                    <p:animEffect transition="in" filter="wheel(1)">
                                      <p:cBhvr>
                                        <p:cTn id="41" dur="2000"/>
                                        <p:tgtEl>
                                          <p:spTgt spid="55303"/>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ipe(down)">
                                      <p:cBhvr>
                                        <p:cTn id="46" dur="580">
                                          <p:stCondLst>
                                            <p:cond delay="0"/>
                                          </p:stCondLst>
                                        </p:cTn>
                                        <p:tgtEl>
                                          <p:spTgt spid="2"/>
                                        </p:tgtEl>
                                      </p:cBhvr>
                                    </p:animEffect>
                                    <p:anim calcmode="lin" valueType="num">
                                      <p:cBhvr>
                                        <p:cTn id="47"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52" dur="26">
                                          <p:stCondLst>
                                            <p:cond delay="650"/>
                                          </p:stCondLst>
                                        </p:cTn>
                                        <p:tgtEl>
                                          <p:spTgt spid="2"/>
                                        </p:tgtEl>
                                      </p:cBhvr>
                                      <p:to x="100000" y="60000"/>
                                    </p:animScale>
                                    <p:animScale>
                                      <p:cBhvr>
                                        <p:cTn id="53" dur="166" decel="50000">
                                          <p:stCondLst>
                                            <p:cond delay="676"/>
                                          </p:stCondLst>
                                        </p:cTn>
                                        <p:tgtEl>
                                          <p:spTgt spid="2"/>
                                        </p:tgtEl>
                                      </p:cBhvr>
                                      <p:to x="100000" y="100000"/>
                                    </p:animScale>
                                    <p:animScale>
                                      <p:cBhvr>
                                        <p:cTn id="54" dur="26">
                                          <p:stCondLst>
                                            <p:cond delay="1312"/>
                                          </p:stCondLst>
                                        </p:cTn>
                                        <p:tgtEl>
                                          <p:spTgt spid="2"/>
                                        </p:tgtEl>
                                      </p:cBhvr>
                                      <p:to x="100000" y="80000"/>
                                    </p:animScale>
                                    <p:animScale>
                                      <p:cBhvr>
                                        <p:cTn id="55" dur="166" decel="50000">
                                          <p:stCondLst>
                                            <p:cond delay="1338"/>
                                          </p:stCondLst>
                                        </p:cTn>
                                        <p:tgtEl>
                                          <p:spTgt spid="2"/>
                                        </p:tgtEl>
                                      </p:cBhvr>
                                      <p:to x="100000" y="100000"/>
                                    </p:animScale>
                                    <p:animScale>
                                      <p:cBhvr>
                                        <p:cTn id="56" dur="26">
                                          <p:stCondLst>
                                            <p:cond delay="1642"/>
                                          </p:stCondLst>
                                        </p:cTn>
                                        <p:tgtEl>
                                          <p:spTgt spid="2"/>
                                        </p:tgtEl>
                                      </p:cBhvr>
                                      <p:to x="100000" y="90000"/>
                                    </p:animScale>
                                    <p:animScale>
                                      <p:cBhvr>
                                        <p:cTn id="57" dur="166" decel="50000">
                                          <p:stCondLst>
                                            <p:cond delay="1668"/>
                                          </p:stCondLst>
                                        </p:cTn>
                                        <p:tgtEl>
                                          <p:spTgt spid="2"/>
                                        </p:tgtEl>
                                      </p:cBhvr>
                                      <p:to x="100000" y="100000"/>
                                    </p:animScale>
                                    <p:animScale>
                                      <p:cBhvr>
                                        <p:cTn id="58" dur="26">
                                          <p:stCondLst>
                                            <p:cond delay="1808"/>
                                          </p:stCondLst>
                                        </p:cTn>
                                        <p:tgtEl>
                                          <p:spTgt spid="2"/>
                                        </p:tgtEl>
                                      </p:cBhvr>
                                      <p:to x="100000" y="95000"/>
                                    </p:animScale>
                                    <p:animScale>
                                      <p:cBhvr>
                                        <p:cTn id="59" dur="166" decel="50000">
                                          <p:stCondLst>
                                            <p:cond delay="1834"/>
                                          </p:stCondLst>
                                        </p:cTn>
                                        <p:tgtEl>
                                          <p:spTgt spid="2"/>
                                        </p:tgtEl>
                                      </p:cBhvr>
                                      <p:to x="100000" y="100000"/>
                                    </p:animScale>
                                  </p:childTnLst>
                                </p:cTn>
                              </p:par>
                            </p:childTnLst>
                          </p:cTn>
                        </p:par>
                      </p:childTnLst>
                    </p:cTn>
                  </p:par>
                  <p:par>
                    <p:cTn id="60" fill="hold" nodeType="clickPar">
                      <p:stCondLst>
                        <p:cond delay="indefinite"/>
                      </p:stCondLst>
                      <p:childTnLst>
                        <p:par>
                          <p:cTn id="61" fill="hold" nodeType="withGroup">
                            <p:stCondLst>
                              <p:cond delay="0"/>
                            </p:stCondLst>
                            <p:childTnLst>
                              <p:par>
                                <p:cTn id="62" presetID="26" presetClass="entr" presetSubtype="0" fill="hold" grpId="0" nodeType="click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wipe(down)">
                                      <p:cBhvr>
                                        <p:cTn id="64" dur="580">
                                          <p:stCondLst>
                                            <p:cond delay="0"/>
                                          </p:stCondLst>
                                        </p:cTn>
                                        <p:tgtEl>
                                          <p:spTgt spid="6"/>
                                        </p:tgtEl>
                                      </p:cBhvr>
                                    </p:animEffect>
                                    <p:anim calcmode="lin" valueType="num">
                                      <p:cBhvr>
                                        <p:cTn id="65"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66"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67"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8"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9"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70" dur="26">
                                          <p:stCondLst>
                                            <p:cond delay="650"/>
                                          </p:stCondLst>
                                        </p:cTn>
                                        <p:tgtEl>
                                          <p:spTgt spid="6"/>
                                        </p:tgtEl>
                                      </p:cBhvr>
                                      <p:to x="100000" y="60000"/>
                                    </p:animScale>
                                    <p:animScale>
                                      <p:cBhvr>
                                        <p:cTn id="71" dur="166" decel="50000">
                                          <p:stCondLst>
                                            <p:cond delay="676"/>
                                          </p:stCondLst>
                                        </p:cTn>
                                        <p:tgtEl>
                                          <p:spTgt spid="6"/>
                                        </p:tgtEl>
                                      </p:cBhvr>
                                      <p:to x="100000" y="100000"/>
                                    </p:animScale>
                                    <p:animScale>
                                      <p:cBhvr>
                                        <p:cTn id="72" dur="26">
                                          <p:stCondLst>
                                            <p:cond delay="1312"/>
                                          </p:stCondLst>
                                        </p:cTn>
                                        <p:tgtEl>
                                          <p:spTgt spid="6"/>
                                        </p:tgtEl>
                                      </p:cBhvr>
                                      <p:to x="100000" y="80000"/>
                                    </p:animScale>
                                    <p:animScale>
                                      <p:cBhvr>
                                        <p:cTn id="73" dur="166" decel="50000">
                                          <p:stCondLst>
                                            <p:cond delay="1338"/>
                                          </p:stCondLst>
                                        </p:cTn>
                                        <p:tgtEl>
                                          <p:spTgt spid="6"/>
                                        </p:tgtEl>
                                      </p:cBhvr>
                                      <p:to x="100000" y="100000"/>
                                    </p:animScale>
                                    <p:animScale>
                                      <p:cBhvr>
                                        <p:cTn id="74" dur="26">
                                          <p:stCondLst>
                                            <p:cond delay="1642"/>
                                          </p:stCondLst>
                                        </p:cTn>
                                        <p:tgtEl>
                                          <p:spTgt spid="6"/>
                                        </p:tgtEl>
                                      </p:cBhvr>
                                      <p:to x="100000" y="90000"/>
                                    </p:animScale>
                                    <p:animScale>
                                      <p:cBhvr>
                                        <p:cTn id="75" dur="166" decel="50000">
                                          <p:stCondLst>
                                            <p:cond delay="1668"/>
                                          </p:stCondLst>
                                        </p:cTn>
                                        <p:tgtEl>
                                          <p:spTgt spid="6"/>
                                        </p:tgtEl>
                                      </p:cBhvr>
                                      <p:to x="100000" y="100000"/>
                                    </p:animScale>
                                    <p:animScale>
                                      <p:cBhvr>
                                        <p:cTn id="76" dur="26">
                                          <p:stCondLst>
                                            <p:cond delay="1808"/>
                                          </p:stCondLst>
                                        </p:cTn>
                                        <p:tgtEl>
                                          <p:spTgt spid="6"/>
                                        </p:tgtEl>
                                      </p:cBhvr>
                                      <p:to x="100000" y="95000"/>
                                    </p:animScale>
                                    <p:animScale>
                                      <p:cBhvr>
                                        <p:cTn id="77"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P spid="2"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EFD1"/>
            </a:gs>
            <a:gs pos="64999">
              <a:srgbClr val="F0EBD5"/>
            </a:gs>
            <a:gs pos="100000">
              <a:srgbClr val="D1C39F"/>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1000" y="381000"/>
            <a:ext cx="5105400" cy="6019800"/>
          </a:xfrm>
          <a:solidFill>
            <a:schemeClr val="accent4">
              <a:lumMod val="25000"/>
            </a:schemeClr>
          </a:solidFill>
        </p:spPr>
        <p:txBody>
          <a:bodyPr/>
          <a:lstStyle/>
          <a:p>
            <a:pPr marL="0" indent="0" algn="ctr">
              <a:buFont typeface="Wingdings" pitchFamily="2" charset="2"/>
              <a:buNone/>
              <a:defRPr/>
            </a:pPr>
            <a:endParaRPr lang="es-CO" sz="2800" dirty="0" smtClean="0"/>
          </a:p>
          <a:p>
            <a:pPr marL="0" indent="0" algn="ctr">
              <a:buFont typeface="Wingdings" pitchFamily="2" charset="2"/>
              <a:buNone/>
              <a:defRPr/>
            </a:pPr>
            <a:r>
              <a:rPr lang="es-CO" sz="2800" dirty="0" smtClean="0"/>
              <a:t>En el caso concreto de los judíos: tienen una ley (escrita) y todos han transgredido sus principios, por lo tanto, todos están ahora expuestos al castigo de la transgresión; </a:t>
            </a:r>
          </a:p>
          <a:p>
            <a:pPr marL="0" indent="0">
              <a:buFont typeface="Wingdings" pitchFamily="2" charset="2"/>
              <a:buNone/>
              <a:defRPr/>
            </a:pPr>
            <a:endParaRPr lang="es-CO" sz="2800" dirty="0" smtClean="0"/>
          </a:p>
          <a:p>
            <a:pPr marL="0" indent="0" algn="ctr">
              <a:buFont typeface="Wingdings" pitchFamily="2" charset="2"/>
              <a:buNone/>
              <a:defRPr/>
            </a:pPr>
            <a:r>
              <a:rPr lang="es-CO" sz="2800" dirty="0" smtClean="0"/>
              <a:t>y si no se extiende a ellos la promesa de la justificación sin las obras de la ley, están completamente sin esperanza. </a:t>
            </a:r>
          </a:p>
        </p:txBody>
      </p:sp>
      <p:pic>
        <p:nvPicPr>
          <p:cNvPr id="56325" name="Picture 5" descr="http://t2.gstatic.com/images?q=tbn:ANd9GcSZXrEZxIl5ti-TS9GzFC51vUSR2XOgv6weJ5tuazwJCwB5WgbP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457200"/>
            <a:ext cx="304800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7" name="Picture 7" descr="http://4.bp.blogspot.com/_55EMQhsUrW0/TNVhQrppG0I/AAAAAAAAAJU/bDmlPyJXmV8/s1600/castigoetern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3600450"/>
            <a:ext cx="30480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99430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56325"/>
                                        </p:tgtEl>
                                        <p:attrNameLst>
                                          <p:attrName>style.visibility</p:attrName>
                                        </p:attrNameLst>
                                      </p:cBhvr>
                                      <p:to>
                                        <p:strVal val="visible"/>
                                      </p:to>
                                    </p:set>
                                    <p:anim calcmode="lin" valueType="num">
                                      <p:cBhvr>
                                        <p:cTn id="7" dur="1000" fill="hold"/>
                                        <p:tgtEl>
                                          <p:spTgt spid="56325"/>
                                        </p:tgtEl>
                                        <p:attrNameLst>
                                          <p:attrName>ppt_w</p:attrName>
                                        </p:attrNameLst>
                                      </p:cBhvr>
                                      <p:tavLst>
                                        <p:tav tm="0">
                                          <p:val>
                                            <p:fltVal val="0"/>
                                          </p:val>
                                        </p:tav>
                                        <p:tav tm="100000">
                                          <p:val>
                                            <p:strVal val="#ppt_w"/>
                                          </p:val>
                                        </p:tav>
                                      </p:tavLst>
                                    </p:anim>
                                    <p:anim calcmode="lin" valueType="num">
                                      <p:cBhvr>
                                        <p:cTn id="8" dur="1000" fill="hold"/>
                                        <p:tgtEl>
                                          <p:spTgt spid="56325"/>
                                        </p:tgtEl>
                                        <p:attrNameLst>
                                          <p:attrName>ppt_h</p:attrName>
                                        </p:attrNameLst>
                                      </p:cBhvr>
                                      <p:tavLst>
                                        <p:tav tm="0">
                                          <p:val>
                                            <p:fltVal val="0"/>
                                          </p:val>
                                        </p:tav>
                                        <p:tav tm="100000">
                                          <p:val>
                                            <p:strVal val="#ppt_h"/>
                                          </p:val>
                                        </p:tav>
                                      </p:tavLst>
                                    </p:anim>
                                    <p:anim calcmode="lin" valueType="num">
                                      <p:cBhvr>
                                        <p:cTn id="9" dur="1000" fill="hold"/>
                                        <p:tgtEl>
                                          <p:spTgt spid="56325"/>
                                        </p:tgtEl>
                                        <p:attrNameLst>
                                          <p:attrName>style.rotation</p:attrName>
                                        </p:attrNameLst>
                                      </p:cBhvr>
                                      <p:tavLst>
                                        <p:tav tm="0">
                                          <p:val>
                                            <p:fltVal val="90"/>
                                          </p:val>
                                        </p:tav>
                                        <p:tav tm="100000">
                                          <p:val>
                                            <p:fltVal val="0"/>
                                          </p:val>
                                        </p:tav>
                                      </p:tavLst>
                                    </p:anim>
                                    <p:animEffect transition="in" filter="fade">
                                      <p:cBhvr>
                                        <p:cTn id="10" dur="1000"/>
                                        <p:tgtEl>
                                          <p:spTgt spid="5632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56327"/>
                                        </p:tgtEl>
                                        <p:attrNameLst>
                                          <p:attrName>style.visibility</p:attrName>
                                        </p:attrNameLst>
                                      </p:cBhvr>
                                      <p:to>
                                        <p:strVal val="visible"/>
                                      </p:to>
                                    </p:set>
                                    <p:anim calcmode="lin" valueType="num">
                                      <p:cBhvr>
                                        <p:cTn id="15" dur="1000" fill="hold"/>
                                        <p:tgtEl>
                                          <p:spTgt spid="56327"/>
                                        </p:tgtEl>
                                        <p:attrNameLst>
                                          <p:attrName>ppt_w</p:attrName>
                                        </p:attrNameLst>
                                      </p:cBhvr>
                                      <p:tavLst>
                                        <p:tav tm="0">
                                          <p:val>
                                            <p:fltVal val="0"/>
                                          </p:val>
                                        </p:tav>
                                        <p:tav tm="100000">
                                          <p:val>
                                            <p:strVal val="#ppt_w"/>
                                          </p:val>
                                        </p:tav>
                                      </p:tavLst>
                                    </p:anim>
                                    <p:anim calcmode="lin" valueType="num">
                                      <p:cBhvr>
                                        <p:cTn id="16" dur="1000" fill="hold"/>
                                        <p:tgtEl>
                                          <p:spTgt spid="56327"/>
                                        </p:tgtEl>
                                        <p:attrNameLst>
                                          <p:attrName>ppt_h</p:attrName>
                                        </p:attrNameLst>
                                      </p:cBhvr>
                                      <p:tavLst>
                                        <p:tav tm="0">
                                          <p:val>
                                            <p:fltVal val="0"/>
                                          </p:val>
                                        </p:tav>
                                        <p:tav tm="100000">
                                          <p:val>
                                            <p:strVal val="#ppt_h"/>
                                          </p:val>
                                        </p:tav>
                                      </p:tavLst>
                                    </p:anim>
                                    <p:anim calcmode="lin" valueType="num">
                                      <p:cBhvr>
                                        <p:cTn id="17" dur="1000" fill="hold"/>
                                        <p:tgtEl>
                                          <p:spTgt spid="56327"/>
                                        </p:tgtEl>
                                        <p:attrNameLst>
                                          <p:attrName>style.rotation</p:attrName>
                                        </p:attrNameLst>
                                      </p:cBhvr>
                                      <p:tavLst>
                                        <p:tav tm="0">
                                          <p:val>
                                            <p:fltVal val="90"/>
                                          </p:val>
                                        </p:tav>
                                        <p:tav tm="100000">
                                          <p:val>
                                            <p:fltVal val="0"/>
                                          </p:val>
                                        </p:tav>
                                      </p:tavLst>
                                    </p:anim>
                                    <p:animEffect transition="in" filter="fade">
                                      <p:cBhvr>
                                        <p:cTn id="18" dur="1000"/>
                                        <p:tgtEl>
                                          <p:spTgt spid="56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1000" y="304800"/>
            <a:ext cx="8464550" cy="6248400"/>
          </a:xfrm>
          <a:blipFill>
            <a:blip r:embed="rId2"/>
            <a:tile tx="0" ty="0" sx="100000" sy="100000" flip="none" algn="tl"/>
          </a:blipFill>
        </p:spPr>
        <p:txBody>
          <a:bodyPr/>
          <a:lstStyle/>
          <a:p>
            <a:pPr marL="0" indent="0" algn="ctr">
              <a:buFont typeface="Wingdings" pitchFamily="2" charset="2"/>
              <a:buNone/>
              <a:defRPr/>
            </a:pPr>
            <a:r>
              <a:rPr lang="es-CO" b="1" dirty="0" smtClean="0">
                <a:solidFill>
                  <a:srgbClr val="FF0000"/>
                </a:solidFill>
                <a:effectLst/>
              </a:rPr>
              <a:t>Romanos 5:13</a:t>
            </a:r>
            <a:r>
              <a:rPr lang="es-CO" dirty="0" smtClean="0">
                <a:effectLst/>
              </a:rPr>
              <a:t/>
            </a:r>
            <a:br>
              <a:rPr lang="es-CO" dirty="0" smtClean="0">
                <a:effectLst/>
              </a:rPr>
            </a:br>
            <a:r>
              <a:rPr lang="es-CO" i="1" dirty="0" smtClean="0">
                <a:solidFill>
                  <a:srgbClr val="0070C0"/>
                </a:solidFill>
                <a:effectLst/>
              </a:rPr>
              <a:t>"Pues antes de la ley (en el Sinaí), </a:t>
            </a:r>
            <a:r>
              <a:rPr lang="es-CO" i="1" u="sng" dirty="0" smtClean="0">
                <a:solidFill>
                  <a:srgbClr val="0070C0"/>
                </a:solidFill>
                <a:effectLst/>
              </a:rPr>
              <a:t>había pecado en el mundo</a:t>
            </a:r>
            <a:r>
              <a:rPr lang="es-CO" i="1" dirty="0" smtClean="0">
                <a:solidFill>
                  <a:srgbClr val="0070C0"/>
                </a:solidFill>
                <a:effectLst/>
              </a:rPr>
              <a:t>; pero donde no hay ley, </a:t>
            </a:r>
            <a:r>
              <a:rPr lang="es-CO" i="1" u="sng" dirty="0" smtClean="0">
                <a:solidFill>
                  <a:srgbClr val="0070C0"/>
                </a:solidFill>
                <a:effectLst/>
              </a:rPr>
              <a:t>no se inculpa de pecado</a:t>
            </a:r>
            <a:r>
              <a:rPr lang="es-CO" i="1" dirty="0" smtClean="0">
                <a:solidFill>
                  <a:srgbClr val="0070C0"/>
                </a:solidFill>
                <a:effectLst/>
              </a:rPr>
              <a:t>".</a:t>
            </a:r>
          </a:p>
          <a:p>
            <a:pPr>
              <a:defRPr/>
            </a:pPr>
            <a:endParaRPr lang="es-CO" dirty="0" smtClean="0">
              <a:effectLst/>
            </a:endParaRPr>
          </a:p>
          <a:p>
            <a:pPr marL="0" indent="0" algn="ctr">
              <a:buFont typeface="Wingdings" pitchFamily="2" charset="2"/>
              <a:buNone/>
              <a:defRPr/>
            </a:pPr>
            <a:r>
              <a:rPr lang="es-CO" dirty="0">
                <a:solidFill>
                  <a:schemeClr val="bg1">
                    <a:lumMod val="50000"/>
                  </a:schemeClr>
                </a:solidFill>
                <a:effectLst/>
              </a:rPr>
              <a:t>E</a:t>
            </a:r>
            <a:r>
              <a:rPr lang="es-CO" dirty="0" smtClean="0">
                <a:solidFill>
                  <a:schemeClr val="bg1">
                    <a:lumMod val="50000"/>
                  </a:schemeClr>
                </a:solidFill>
                <a:effectLst/>
              </a:rPr>
              <a:t>s decir, durante el período entre Adán y Moisés.  “Ley” claramente se refiere a la ley que Dios dio en el tiempo de Moisés. </a:t>
            </a:r>
          </a:p>
          <a:p>
            <a:pPr algn="ctr">
              <a:defRPr/>
            </a:pPr>
            <a:endParaRPr lang="es-CO" dirty="0"/>
          </a:p>
          <a:p>
            <a:pPr marL="0" indent="0" algn="ctr">
              <a:buFont typeface="Wingdings" pitchFamily="2" charset="2"/>
              <a:buNone/>
              <a:defRPr/>
            </a:pPr>
            <a:r>
              <a:rPr lang="es-CO" dirty="0" smtClean="0">
                <a:solidFill>
                  <a:schemeClr val="bg1">
                    <a:lumMod val="50000"/>
                  </a:schemeClr>
                </a:solidFill>
                <a:effectLst/>
              </a:rPr>
              <a:t>Surge una pregunta:</a:t>
            </a:r>
            <a:r>
              <a:rPr lang="es-CO" dirty="0" smtClean="0"/>
              <a:t> </a:t>
            </a:r>
            <a:r>
              <a:rPr lang="es-CO" dirty="0" smtClean="0">
                <a:solidFill>
                  <a:srgbClr val="FF0000"/>
                </a:solidFill>
                <a:effectLst/>
              </a:rPr>
              <a:t>¿Si durante ese tiempo, no existía Ley escrita, porqué mató Dios a los antediluvianos, si no había ley? </a:t>
            </a:r>
            <a:endParaRPr lang="es-CO" sz="2800" dirty="0">
              <a:solidFill>
                <a:srgbClr val="FF0000"/>
              </a:solidFill>
              <a:effectLst/>
            </a:endParaRPr>
          </a:p>
        </p:txBody>
      </p:sp>
    </p:spTree>
    <p:extLst>
      <p:ext uri="{BB962C8B-B14F-4D97-AF65-F5344CB8AC3E}">
        <p14:creationId xmlns:p14="http://schemas.microsoft.com/office/powerpoint/2010/main" val="20514546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4800600"/>
            <a:ext cx="8007350" cy="1676400"/>
          </a:xfrm>
          <a:solidFill>
            <a:schemeClr val="accent3">
              <a:lumMod val="40000"/>
              <a:lumOff val="60000"/>
            </a:schemeClr>
          </a:solidFill>
        </p:spPr>
        <p:txBody>
          <a:bodyPr/>
          <a:lstStyle/>
          <a:p>
            <a:pPr marL="0" indent="0" algn="ctr">
              <a:buFont typeface="Wingdings" pitchFamily="2" charset="2"/>
              <a:buNone/>
              <a:defRPr/>
            </a:pPr>
            <a:r>
              <a:rPr lang="es-CO" sz="2800" dirty="0" smtClean="0">
                <a:solidFill>
                  <a:srgbClr val="002060"/>
                </a:solidFill>
                <a:effectLst/>
              </a:rPr>
              <a:t>Por tanto, Adán y todos sus descendientes hasta que la ley fue dada en el Sinaí en tablas de piedra, la tenían escrita en su conciencia.  </a:t>
            </a:r>
          </a:p>
        </p:txBody>
      </p:sp>
      <p:sp>
        <p:nvSpPr>
          <p:cNvPr id="4" name="3 Rectángulo"/>
          <p:cNvSpPr/>
          <p:nvPr/>
        </p:nvSpPr>
        <p:spPr>
          <a:xfrm>
            <a:off x="838200" y="381000"/>
            <a:ext cx="5505450" cy="3970338"/>
          </a:xfrm>
          <a:prstGeom prst="rect">
            <a:avLst/>
          </a:prstGeom>
          <a:solidFill>
            <a:srgbClr val="FFFF00"/>
          </a:solidFill>
        </p:spPr>
        <p:txBody>
          <a:bodyPr>
            <a:spAutoFit/>
          </a:bodyPr>
          <a:lstStyle/>
          <a:p>
            <a:pPr algn="ctr" fontAlgn="base">
              <a:spcBef>
                <a:spcPct val="0"/>
              </a:spcBef>
              <a:spcAft>
                <a:spcPct val="0"/>
              </a:spcAft>
              <a:defRPr/>
            </a:pPr>
            <a:r>
              <a:rPr lang="es-CO" sz="2800" dirty="0">
                <a:solidFill>
                  <a:srgbClr val="DADADA">
                    <a:lumMod val="10000"/>
                  </a:srgbClr>
                </a:solidFill>
              </a:rPr>
              <a:t>Comentario Bíblico Adventista dice sobre </a:t>
            </a:r>
            <a:r>
              <a:rPr lang="es-CO" sz="2800" dirty="0">
                <a:solidFill>
                  <a:srgbClr val="FF0000"/>
                </a:solidFill>
              </a:rPr>
              <a:t>(Rom.2:1-3)</a:t>
            </a:r>
            <a:r>
              <a:rPr lang="es-CO" sz="2800" dirty="0">
                <a:solidFill>
                  <a:srgbClr val="DADADA">
                    <a:lumMod val="10000"/>
                  </a:srgbClr>
                </a:solidFill>
              </a:rPr>
              <a:t>: «Cada uno sería juzgado debidamente según su caso:  </a:t>
            </a:r>
            <a:r>
              <a:rPr lang="es-CO" sz="2800" i="1" u="sng" dirty="0">
                <a:solidFill>
                  <a:srgbClr val="DADADA">
                    <a:lumMod val="10000"/>
                  </a:srgbClr>
                </a:solidFill>
              </a:rPr>
              <a:t>los judíos mediante la ley escrita</a:t>
            </a:r>
            <a:r>
              <a:rPr lang="es-CO" sz="2800" dirty="0">
                <a:solidFill>
                  <a:srgbClr val="DADADA">
                    <a:lumMod val="10000"/>
                  </a:srgbClr>
                </a:solidFill>
              </a:rPr>
              <a:t>, contra la cual habían pecado; </a:t>
            </a:r>
            <a:r>
              <a:rPr lang="es-CO" sz="2800" i="1" u="sng" dirty="0">
                <a:solidFill>
                  <a:srgbClr val="DADADA">
                    <a:lumMod val="10000"/>
                  </a:srgbClr>
                </a:solidFill>
              </a:rPr>
              <a:t>y los gentiles mediante la ley escrita de su conciencia</a:t>
            </a:r>
            <a:r>
              <a:rPr lang="es-CO" sz="2800" dirty="0">
                <a:solidFill>
                  <a:srgbClr val="DADADA">
                    <a:lumMod val="10000"/>
                  </a:srgbClr>
                </a:solidFill>
              </a:rPr>
              <a:t>, contra la cual habían pecado».</a:t>
            </a:r>
          </a:p>
        </p:txBody>
      </p:sp>
      <p:pic>
        <p:nvPicPr>
          <p:cNvPr id="58372" name="Picture 5" descr="http://t2.gstatic.com/images?q=tbn:ANd9GcRZIXqYxZkdexTf2rqwfRagHw2mmTzvlYwZ7QcCYOa6NnQIAnI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97010">
            <a:off x="6597650" y="871538"/>
            <a:ext cx="2120900" cy="273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86595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EFD1"/>
            </a:gs>
            <a:gs pos="64999">
              <a:srgbClr val="F0EBD5"/>
            </a:gs>
            <a:gs pos="100000">
              <a:srgbClr val="D1C39F"/>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95800" y="3810000"/>
            <a:ext cx="4267200" cy="2590800"/>
          </a:xfrm>
          <a:blipFill>
            <a:blip r:embed="rId2"/>
            <a:tile tx="0" ty="0" sx="100000" sy="100000" flip="none" algn="tl"/>
          </a:blipFill>
        </p:spPr>
        <p:txBody>
          <a:bodyPr/>
          <a:lstStyle/>
          <a:p>
            <a:pPr marL="0" indent="0" algn="ctr">
              <a:buFont typeface="Wingdings" pitchFamily="2" charset="2"/>
              <a:buNone/>
              <a:defRPr/>
            </a:pPr>
            <a:r>
              <a:rPr lang="es-CO" sz="2800" dirty="0" smtClean="0">
                <a:solidFill>
                  <a:schemeClr val="accent4">
                    <a:lumMod val="10000"/>
                  </a:schemeClr>
                </a:solidFill>
                <a:effectLst/>
              </a:rPr>
              <a:t>Todos (sus descendientes) están igualmente sometidos a la muerte</a:t>
            </a:r>
            <a:r>
              <a:rPr lang="es-CO" sz="2800" dirty="0" smtClean="0">
                <a:effectLst/>
              </a:rPr>
              <a:t> </a:t>
            </a:r>
            <a:r>
              <a:rPr lang="es-CO" sz="2800" i="1" dirty="0" smtClean="0">
                <a:solidFill>
                  <a:srgbClr val="0070C0"/>
                </a:solidFill>
                <a:effectLst/>
              </a:rPr>
              <a:t>"</a:t>
            </a:r>
            <a:r>
              <a:rPr lang="es-CO" sz="2800" i="1" dirty="0">
                <a:solidFill>
                  <a:srgbClr val="0070C0"/>
                </a:solidFill>
                <a:effectLst/>
              </a:rPr>
              <a:t>Por cuantos todos </a:t>
            </a:r>
            <a:r>
              <a:rPr lang="es-CO" sz="2800" i="1" dirty="0" smtClean="0">
                <a:solidFill>
                  <a:srgbClr val="0070C0"/>
                </a:solidFill>
                <a:effectLst/>
              </a:rPr>
              <a:t>pecaron…» </a:t>
            </a:r>
            <a:r>
              <a:rPr lang="es-CO" sz="2800" dirty="0" smtClean="0">
                <a:solidFill>
                  <a:srgbClr val="FF0000"/>
                </a:solidFill>
                <a:effectLst/>
              </a:rPr>
              <a:t>(Rom.3:23).</a:t>
            </a:r>
            <a:endParaRPr lang="es-CO" sz="2800" dirty="0">
              <a:solidFill>
                <a:srgbClr val="FF0000"/>
              </a:solidFill>
            </a:endParaRPr>
          </a:p>
          <a:p>
            <a:pPr>
              <a:defRPr/>
            </a:pPr>
            <a:endParaRPr lang="es-CO" dirty="0"/>
          </a:p>
        </p:txBody>
      </p:sp>
      <p:sp>
        <p:nvSpPr>
          <p:cNvPr id="4" name="3 Rectángulo"/>
          <p:cNvSpPr/>
          <p:nvPr/>
        </p:nvSpPr>
        <p:spPr>
          <a:xfrm>
            <a:off x="434975" y="609600"/>
            <a:ext cx="5432425" cy="2954338"/>
          </a:xfrm>
          <a:prstGeom prst="rect">
            <a:avLst/>
          </a:prstGeom>
          <a:solidFill>
            <a:schemeClr val="accent3">
              <a:lumMod val="60000"/>
              <a:lumOff val="40000"/>
            </a:schemeClr>
          </a:solidFill>
        </p:spPr>
        <p:txBody>
          <a:bodyPr>
            <a:spAutoFit/>
          </a:bodyPr>
          <a:lstStyle/>
          <a:p>
            <a:pPr algn="ctr" fontAlgn="base">
              <a:spcBef>
                <a:spcPct val="0"/>
              </a:spcBef>
              <a:spcAft>
                <a:spcPct val="0"/>
              </a:spcAft>
              <a:defRPr/>
            </a:pPr>
            <a:r>
              <a:rPr lang="es-CO" sz="2400" dirty="0">
                <a:solidFill>
                  <a:srgbClr val="DADADA">
                    <a:lumMod val="10000"/>
                  </a:srgbClr>
                </a:solidFill>
              </a:rPr>
              <a:t>Desde que Adán desobedeció la orden de Dios: </a:t>
            </a:r>
            <a:r>
              <a:rPr lang="es-CO" sz="2400" i="1" dirty="0">
                <a:solidFill>
                  <a:srgbClr val="0070C0"/>
                </a:solidFill>
              </a:rPr>
              <a:t>«Puedes comer de todos los árboles del jardín; pero del árbol del conocimiento del bien y del mal </a:t>
            </a:r>
            <a:r>
              <a:rPr lang="es-CO" sz="2400" i="1" u="sng" dirty="0">
                <a:solidFill>
                  <a:srgbClr val="0070C0"/>
                </a:solidFill>
              </a:rPr>
              <a:t>no comerás</a:t>
            </a:r>
            <a:r>
              <a:rPr lang="es-CO" sz="2400" i="1" dirty="0">
                <a:solidFill>
                  <a:srgbClr val="0070C0"/>
                </a:solidFill>
              </a:rPr>
              <a:t>, porque el día que comas de él, ciertamente morirás»</a:t>
            </a:r>
            <a:r>
              <a:rPr lang="es-CO" sz="2400" dirty="0">
                <a:solidFill>
                  <a:srgbClr val="FFFFFF"/>
                </a:solidFill>
                <a:effectLst>
                  <a:outerShdw blurRad="38100" dist="38100" dir="2700000" algn="tl">
                    <a:srgbClr val="000000">
                      <a:alpha val="43137"/>
                    </a:srgbClr>
                  </a:outerShdw>
                </a:effectLst>
              </a:rPr>
              <a:t> </a:t>
            </a:r>
            <a:r>
              <a:rPr lang="es-CO" sz="2400" dirty="0">
                <a:solidFill>
                  <a:srgbClr val="FF0000"/>
                </a:solidFill>
              </a:rPr>
              <a:t>(Gén. 2:16,17)</a:t>
            </a:r>
            <a:r>
              <a:rPr lang="es-CO" sz="2400" dirty="0">
                <a:solidFill>
                  <a:srgbClr val="FFFFFF"/>
                </a:solidFill>
                <a:effectLst>
                  <a:outerShdw blurRad="38100" dist="38100" dir="2700000" algn="tl">
                    <a:srgbClr val="000000">
                      <a:alpha val="43137"/>
                    </a:srgbClr>
                  </a:outerShdw>
                </a:effectLst>
              </a:rPr>
              <a:t>. </a:t>
            </a:r>
          </a:p>
          <a:p>
            <a:pPr algn="ctr" fontAlgn="base">
              <a:spcBef>
                <a:spcPct val="0"/>
              </a:spcBef>
              <a:spcAft>
                <a:spcPct val="0"/>
              </a:spcAft>
              <a:defRPr/>
            </a:pPr>
            <a:endParaRPr lang="es-CO" dirty="0">
              <a:solidFill>
                <a:srgbClr val="DADADA">
                  <a:lumMod val="10000"/>
                </a:srgbClr>
              </a:solidFill>
            </a:endParaRPr>
          </a:p>
        </p:txBody>
      </p:sp>
      <p:pic>
        <p:nvPicPr>
          <p:cNvPr id="59396" name="Picture 5" descr="http://t2.gstatic.com/images?q=tbn:ANd9GcStsOcixZIwVPTevKUfkd07bE9SnGbTCl3FwHHcLoCzOp2XEKj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609600"/>
            <a:ext cx="2895600" cy="295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1" name="Picture 9" descr="http://t2.gstatic.com/images?q=tbn:ANd9GcTvHIGU-lEluLe-24RTQWXAPPYhUwtZkiSzFGmoJDJeghVwKaK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975" y="3810000"/>
            <a:ext cx="39497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5769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59401"/>
                                        </p:tgtEl>
                                        <p:attrNameLst>
                                          <p:attrName>style.visibility</p:attrName>
                                        </p:attrNameLst>
                                      </p:cBhvr>
                                      <p:to>
                                        <p:strVal val="visible"/>
                                      </p:to>
                                    </p:set>
                                    <p:animEffect transition="in" filter="wheel(1)">
                                      <p:cBhvr>
                                        <p:cTn id="7" dur="2000"/>
                                        <p:tgtEl>
                                          <p:spTgt spid="5940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4800" y="2667000"/>
            <a:ext cx="5638800" cy="2590800"/>
          </a:xfrm>
          <a:solidFill>
            <a:schemeClr val="accent5">
              <a:lumMod val="20000"/>
              <a:lumOff val="80000"/>
            </a:schemeClr>
          </a:solidFill>
        </p:spPr>
        <p:txBody>
          <a:bodyPr/>
          <a:lstStyle/>
          <a:p>
            <a:pPr marL="0" indent="0" algn="ctr">
              <a:buFont typeface="Wingdings" pitchFamily="2" charset="2"/>
              <a:buNone/>
              <a:defRPr/>
            </a:pPr>
            <a:r>
              <a:rPr lang="es-CO" sz="2800" dirty="0">
                <a:solidFill>
                  <a:schemeClr val="tx2">
                    <a:lumMod val="10000"/>
                  </a:schemeClr>
                </a:solidFill>
                <a:effectLst/>
              </a:rPr>
              <a:t>E</a:t>
            </a:r>
            <a:r>
              <a:rPr lang="es-CO" sz="2800" dirty="0" smtClean="0">
                <a:solidFill>
                  <a:schemeClr val="tx2">
                    <a:lumMod val="10000"/>
                  </a:schemeClr>
                </a:solidFill>
                <a:effectLst/>
              </a:rPr>
              <a:t>l resultado y el efecto de la caída de Adán (es que) todos sus descendientes comparten los efectos de esa caída, porque la muerte y la tendencia al pecado son males que se heredan. </a:t>
            </a:r>
          </a:p>
          <a:p>
            <a:pPr>
              <a:defRPr/>
            </a:pPr>
            <a:endParaRPr lang="es-CO" dirty="0"/>
          </a:p>
        </p:txBody>
      </p:sp>
      <p:pic>
        <p:nvPicPr>
          <p:cNvPr id="100354" name="Picture 2" descr="http://t1.gstatic.com/images?q=tbn:ANd9GcS231WOb25V5AfjKlkQ6DnpcHXYMeZDAd_deXgtpIKvHYA1urV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2667000"/>
            <a:ext cx="27432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685800" y="457200"/>
            <a:ext cx="8001000" cy="1570038"/>
          </a:xfrm>
          <a:prstGeom prst="rect">
            <a:avLst/>
          </a:prstGeom>
          <a:solidFill>
            <a:srgbClr val="FFC000"/>
          </a:solidFill>
        </p:spPr>
        <p:txBody>
          <a:bodyPr>
            <a:spAutoFit/>
          </a:bodyPr>
          <a:lstStyle/>
          <a:p>
            <a:pPr algn="ctr" fontAlgn="base">
              <a:spcBef>
                <a:spcPct val="0"/>
              </a:spcBef>
              <a:spcAft>
                <a:spcPct val="0"/>
              </a:spcAft>
              <a:defRPr/>
            </a:pPr>
            <a:r>
              <a:rPr lang="es-CO" sz="3200" dirty="0">
                <a:solidFill>
                  <a:srgbClr val="DADADA">
                    <a:lumMod val="10000"/>
                  </a:srgbClr>
                </a:solidFill>
              </a:rPr>
              <a:t>Pablo trata de demostrar que además de la culpabilidad individual por los pecados personales, hay algo más en acción: </a:t>
            </a:r>
          </a:p>
        </p:txBody>
      </p:sp>
      <p:sp>
        <p:nvSpPr>
          <p:cNvPr id="5" name="4 Rectángulo"/>
          <p:cNvSpPr/>
          <p:nvPr/>
        </p:nvSpPr>
        <p:spPr>
          <a:xfrm>
            <a:off x="381000" y="5562600"/>
            <a:ext cx="8458200" cy="1016000"/>
          </a:xfrm>
          <a:prstGeom prst="rect">
            <a:avLst/>
          </a:prstGeom>
          <a:solidFill>
            <a:srgbClr val="FFC000"/>
          </a:solidFill>
        </p:spPr>
        <p:txBody>
          <a:bodyPr>
            <a:spAutoFit/>
          </a:bodyPr>
          <a:lstStyle/>
          <a:p>
            <a:pPr algn="ctr" fontAlgn="base">
              <a:spcBef>
                <a:spcPct val="0"/>
              </a:spcBef>
              <a:spcAft>
                <a:spcPct val="0"/>
              </a:spcAft>
              <a:defRPr/>
            </a:pPr>
            <a:r>
              <a:rPr lang="es-CO" sz="2000" dirty="0">
                <a:solidFill>
                  <a:srgbClr val="FFFFB7">
                    <a:lumMod val="10000"/>
                  </a:srgbClr>
                </a:solidFill>
              </a:rPr>
              <a:t>Por otra parte Pablos nos quiere decir que: Así la ley este escrita en la conciencia o en tablas de piedra, por el hecho de ser hijos de Adán, todos somos pecadores y necesitamos de un Salvador, Cristo Jesús.</a:t>
            </a:r>
          </a:p>
        </p:txBody>
      </p:sp>
    </p:spTree>
    <p:extLst>
      <p:ext uri="{BB962C8B-B14F-4D97-AF65-F5344CB8AC3E}">
        <p14:creationId xmlns:p14="http://schemas.microsoft.com/office/powerpoint/2010/main" val="39528965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nodeType="clickEffect">
                                  <p:stCondLst>
                                    <p:cond delay="0"/>
                                  </p:stCondLst>
                                  <p:childTnLst>
                                    <p:set>
                                      <p:cBhvr>
                                        <p:cTn id="24" dur="1" fill="hold">
                                          <p:stCondLst>
                                            <p:cond delay="0"/>
                                          </p:stCondLst>
                                        </p:cTn>
                                        <p:tgtEl>
                                          <p:spTgt spid="100354"/>
                                        </p:tgtEl>
                                        <p:attrNameLst>
                                          <p:attrName>style.visibility</p:attrName>
                                        </p:attrNameLst>
                                      </p:cBhvr>
                                      <p:to>
                                        <p:strVal val="visible"/>
                                      </p:to>
                                    </p:set>
                                    <p:animEffect transition="in" filter="wipe(down)">
                                      <p:cBhvr>
                                        <p:cTn id="25" dur="580">
                                          <p:stCondLst>
                                            <p:cond delay="0"/>
                                          </p:stCondLst>
                                        </p:cTn>
                                        <p:tgtEl>
                                          <p:spTgt spid="100354"/>
                                        </p:tgtEl>
                                      </p:cBhvr>
                                    </p:animEffect>
                                    <p:anim calcmode="lin" valueType="num">
                                      <p:cBhvr>
                                        <p:cTn id="26" dur="1822" tmFilter="0,0; 0.14,0.36; 0.43,0.73; 0.71,0.91; 1.0,1.0">
                                          <p:stCondLst>
                                            <p:cond delay="0"/>
                                          </p:stCondLst>
                                        </p:cTn>
                                        <p:tgtEl>
                                          <p:spTgt spid="10035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0035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0035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0035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00354"/>
                                        </p:tgtEl>
                                        <p:attrNameLst>
                                          <p:attrName>ppt_y</p:attrName>
                                        </p:attrNameLst>
                                      </p:cBhvr>
                                      <p:tavLst>
                                        <p:tav tm="0" fmla="#ppt_y-sin(pi*$)/81">
                                          <p:val>
                                            <p:fltVal val="0"/>
                                          </p:val>
                                        </p:tav>
                                        <p:tav tm="100000">
                                          <p:val>
                                            <p:fltVal val="1"/>
                                          </p:val>
                                        </p:tav>
                                      </p:tavLst>
                                    </p:anim>
                                    <p:animScale>
                                      <p:cBhvr>
                                        <p:cTn id="31" dur="26">
                                          <p:stCondLst>
                                            <p:cond delay="650"/>
                                          </p:stCondLst>
                                        </p:cTn>
                                        <p:tgtEl>
                                          <p:spTgt spid="100354"/>
                                        </p:tgtEl>
                                      </p:cBhvr>
                                      <p:to x="100000" y="60000"/>
                                    </p:animScale>
                                    <p:animScale>
                                      <p:cBhvr>
                                        <p:cTn id="32" dur="166" decel="50000">
                                          <p:stCondLst>
                                            <p:cond delay="676"/>
                                          </p:stCondLst>
                                        </p:cTn>
                                        <p:tgtEl>
                                          <p:spTgt spid="100354"/>
                                        </p:tgtEl>
                                      </p:cBhvr>
                                      <p:to x="100000" y="100000"/>
                                    </p:animScale>
                                    <p:animScale>
                                      <p:cBhvr>
                                        <p:cTn id="33" dur="26">
                                          <p:stCondLst>
                                            <p:cond delay="1312"/>
                                          </p:stCondLst>
                                        </p:cTn>
                                        <p:tgtEl>
                                          <p:spTgt spid="100354"/>
                                        </p:tgtEl>
                                      </p:cBhvr>
                                      <p:to x="100000" y="80000"/>
                                    </p:animScale>
                                    <p:animScale>
                                      <p:cBhvr>
                                        <p:cTn id="34" dur="166" decel="50000">
                                          <p:stCondLst>
                                            <p:cond delay="1338"/>
                                          </p:stCondLst>
                                        </p:cTn>
                                        <p:tgtEl>
                                          <p:spTgt spid="100354"/>
                                        </p:tgtEl>
                                      </p:cBhvr>
                                      <p:to x="100000" y="100000"/>
                                    </p:animScale>
                                    <p:animScale>
                                      <p:cBhvr>
                                        <p:cTn id="35" dur="26">
                                          <p:stCondLst>
                                            <p:cond delay="1642"/>
                                          </p:stCondLst>
                                        </p:cTn>
                                        <p:tgtEl>
                                          <p:spTgt spid="100354"/>
                                        </p:tgtEl>
                                      </p:cBhvr>
                                      <p:to x="100000" y="90000"/>
                                    </p:animScale>
                                    <p:animScale>
                                      <p:cBhvr>
                                        <p:cTn id="36" dur="166" decel="50000">
                                          <p:stCondLst>
                                            <p:cond delay="1668"/>
                                          </p:stCondLst>
                                        </p:cTn>
                                        <p:tgtEl>
                                          <p:spTgt spid="100354"/>
                                        </p:tgtEl>
                                      </p:cBhvr>
                                      <p:to x="100000" y="100000"/>
                                    </p:animScale>
                                    <p:animScale>
                                      <p:cBhvr>
                                        <p:cTn id="37" dur="26">
                                          <p:stCondLst>
                                            <p:cond delay="1808"/>
                                          </p:stCondLst>
                                        </p:cTn>
                                        <p:tgtEl>
                                          <p:spTgt spid="100354"/>
                                        </p:tgtEl>
                                      </p:cBhvr>
                                      <p:to x="100000" y="95000"/>
                                    </p:animScale>
                                    <p:animScale>
                                      <p:cBhvr>
                                        <p:cTn id="38" dur="166" decel="50000">
                                          <p:stCondLst>
                                            <p:cond delay="1834"/>
                                          </p:stCondLst>
                                        </p:cTn>
                                        <p:tgtEl>
                                          <p:spTgt spid="100354"/>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3">
                                            <p:bg/>
                                          </p:spTgt>
                                        </p:tgtEl>
                                        <p:attrNameLst>
                                          <p:attrName>style.visibility</p:attrName>
                                        </p:attrNameLst>
                                      </p:cBhvr>
                                      <p:to>
                                        <p:strVal val="visible"/>
                                      </p:to>
                                    </p:set>
                                    <p:anim calcmode="lin" valueType="num">
                                      <p:cBhvr>
                                        <p:cTn id="43" dur="1000" fill="hold"/>
                                        <p:tgtEl>
                                          <p:spTgt spid="3">
                                            <p:bg/>
                                          </p:spTgt>
                                        </p:tgtEl>
                                        <p:attrNameLst>
                                          <p:attrName>ppt_w</p:attrName>
                                        </p:attrNameLst>
                                      </p:cBhvr>
                                      <p:tavLst>
                                        <p:tav tm="0">
                                          <p:val>
                                            <p:fltVal val="0"/>
                                          </p:val>
                                        </p:tav>
                                        <p:tav tm="100000">
                                          <p:val>
                                            <p:strVal val="#ppt_w"/>
                                          </p:val>
                                        </p:tav>
                                      </p:tavLst>
                                    </p:anim>
                                    <p:anim calcmode="lin" valueType="num">
                                      <p:cBhvr>
                                        <p:cTn id="44" dur="1000" fill="hold"/>
                                        <p:tgtEl>
                                          <p:spTgt spid="3">
                                            <p:bg/>
                                          </p:spTgt>
                                        </p:tgtEl>
                                        <p:attrNameLst>
                                          <p:attrName>ppt_h</p:attrName>
                                        </p:attrNameLst>
                                      </p:cBhvr>
                                      <p:tavLst>
                                        <p:tav tm="0">
                                          <p:val>
                                            <p:fltVal val="0"/>
                                          </p:val>
                                        </p:tav>
                                        <p:tav tm="100000">
                                          <p:val>
                                            <p:strVal val="#ppt_h"/>
                                          </p:val>
                                        </p:tav>
                                      </p:tavLst>
                                    </p:anim>
                                    <p:anim calcmode="lin" valueType="num">
                                      <p:cBhvr>
                                        <p:cTn id="45" dur="1000" fill="hold"/>
                                        <p:tgtEl>
                                          <p:spTgt spid="3">
                                            <p:bg/>
                                          </p:spTgt>
                                        </p:tgtEl>
                                        <p:attrNameLst>
                                          <p:attrName>style.rotation</p:attrName>
                                        </p:attrNameLst>
                                      </p:cBhvr>
                                      <p:tavLst>
                                        <p:tav tm="0">
                                          <p:val>
                                            <p:fltVal val="90"/>
                                          </p:val>
                                        </p:tav>
                                        <p:tav tm="100000">
                                          <p:val>
                                            <p:fltVal val="0"/>
                                          </p:val>
                                        </p:tav>
                                      </p:tavLst>
                                    </p:anim>
                                    <p:animEffect transition="in" filter="fade">
                                      <p:cBhvr>
                                        <p:cTn id="46" dur="1000"/>
                                        <p:tgtEl>
                                          <p:spTgt spid="3">
                                            <p:bg/>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1" presetClass="entr" presetSubtype="0" fill="hold" grpId="0" nodeType="clickEffect">
                                  <p:stCondLst>
                                    <p:cond delay="0"/>
                                  </p:stCondLst>
                                  <p:childTnLst>
                                    <p:set>
                                      <p:cBhvr>
                                        <p:cTn id="50" dur="1" fill="hold">
                                          <p:stCondLst>
                                            <p:cond delay="0"/>
                                          </p:stCondLst>
                                        </p:cTn>
                                        <p:tgtEl>
                                          <p:spTgt spid="3">
                                            <p:txEl>
                                              <p:pRg st="0" end="0"/>
                                            </p:txEl>
                                          </p:spTgt>
                                        </p:tgtEl>
                                        <p:attrNameLst>
                                          <p:attrName>style.visibility</p:attrName>
                                        </p:attrNameLst>
                                      </p:cBhvr>
                                      <p:to>
                                        <p:strVal val="visible"/>
                                      </p:to>
                                    </p:set>
                                    <p:anim calcmode="lin" valueType="num">
                                      <p:cBhvr>
                                        <p:cTn id="51"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52"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53"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54" dur="1000"/>
                                        <p:tgtEl>
                                          <p:spTgt spid="3">
                                            <p:txEl>
                                              <p:pRg st="0" end="0"/>
                                            </p:txEl>
                                          </p:spTgt>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500" fill="hold"/>
                                        <p:tgtEl>
                                          <p:spTgt spid="5"/>
                                        </p:tgtEl>
                                        <p:attrNameLst>
                                          <p:attrName>ppt_w</p:attrName>
                                        </p:attrNameLst>
                                      </p:cBhvr>
                                      <p:tavLst>
                                        <p:tav tm="0">
                                          <p:val>
                                            <p:fltVal val="0"/>
                                          </p:val>
                                        </p:tav>
                                        <p:tav tm="100000">
                                          <p:val>
                                            <p:strVal val="#ppt_w"/>
                                          </p:val>
                                        </p:tav>
                                      </p:tavLst>
                                    </p:anim>
                                    <p:anim calcmode="lin" valueType="num">
                                      <p:cBhvr>
                                        <p:cTn id="60" dur="500" fill="hold"/>
                                        <p:tgtEl>
                                          <p:spTgt spid="5"/>
                                        </p:tgtEl>
                                        <p:attrNameLst>
                                          <p:attrName>ppt_h</p:attrName>
                                        </p:attrNameLst>
                                      </p:cBhvr>
                                      <p:tavLst>
                                        <p:tav tm="0">
                                          <p:val>
                                            <p:fltVal val="0"/>
                                          </p:val>
                                        </p:tav>
                                        <p:tav tm="100000">
                                          <p:val>
                                            <p:strVal val="#ppt_h"/>
                                          </p:val>
                                        </p:tav>
                                      </p:tavLst>
                                    </p:anim>
                                    <p:animEffect transition="in" filter="fade">
                                      <p:cBhvr>
                                        <p:cTn id="6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1000" y="4114800"/>
            <a:ext cx="8464550" cy="2438400"/>
          </a:xfrm>
          <a:solidFill>
            <a:srgbClr val="002060"/>
          </a:solidFill>
        </p:spPr>
        <p:txBody>
          <a:bodyPr/>
          <a:lstStyle/>
          <a:p>
            <a:pPr marL="0" indent="0" algn="ctr">
              <a:buFont typeface="Wingdings" pitchFamily="2" charset="2"/>
              <a:buNone/>
              <a:defRPr/>
            </a:pPr>
            <a:r>
              <a:rPr lang="es-CO" sz="2800" dirty="0" smtClean="0"/>
              <a:t>El </a:t>
            </a:r>
            <a:r>
              <a:rPr lang="es-CO" sz="2800" dirty="0"/>
              <a:t>pensamiento de Pablo en este pasaje </a:t>
            </a:r>
            <a:r>
              <a:rPr lang="es-CO" sz="2800" dirty="0" smtClean="0"/>
              <a:t>de </a:t>
            </a:r>
            <a:r>
              <a:rPr lang="es-CO" sz="2800" dirty="0" smtClean="0">
                <a:solidFill>
                  <a:srgbClr val="FF0000"/>
                </a:solidFill>
                <a:effectLst/>
              </a:rPr>
              <a:t>(Rom.5:13)</a:t>
            </a:r>
            <a:r>
              <a:rPr lang="es-CO" sz="2800" dirty="0" smtClean="0"/>
              <a:t>, es </a:t>
            </a:r>
            <a:r>
              <a:rPr lang="es-CO" sz="2800" dirty="0"/>
              <a:t>que ya sea que los hombres hayan tenido o no un conocimiento explícito de la voluntad de </a:t>
            </a:r>
            <a:r>
              <a:rPr lang="es-CO" sz="2800" dirty="0" smtClean="0"/>
              <a:t>Dios “</a:t>
            </a:r>
            <a:r>
              <a:rPr lang="es-CO" sz="2800" i="1" u="sng" dirty="0" smtClean="0"/>
              <a:t>todos </a:t>
            </a:r>
            <a:r>
              <a:rPr lang="es-CO" sz="2800" i="1" u="sng" dirty="0"/>
              <a:t>pecaron</a:t>
            </a:r>
            <a:r>
              <a:rPr lang="es-CO" sz="2800" dirty="0"/>
              <a:t>” y están sometidos a la herencia de muerte </a:t>
            </a:r>
            <a:r>
              <a:rPr lang="es-CO" sz="2800" dirty="0" smtClean="0">
                <a:solidFill>
                  <a:srgbClr val="FF0000"/>
                </a:solidFill>
                <a:effectLst/>
              </a:rPr>
              <a:t>(Rom.5:12</a:t>
            </a:r>
            <a:r>
              <a:rPr lang="es-CO" sz="2800" dirty="0">
                <a:solidFill>
                  <a:srgbClr val="FF0000"/>
                </a:solidFill>
                <a:effectLst/>
              </a:rPr>
              <a:t>). </a:t>
            </a:r>
            <a:endParaRPr lang="es-CO" sz="2800" dirty="0" smtClean="0">
              <a:solidFill>
                <a:srgbClr val="FF0000"/>
              </a:solidFill>
              <a:effectLst/>
            </a:endParaRPr>
          </a:p>
        </p:txBody>
      </p:sp>
      <p:sp>
        <p:nvSpPr>
          <p:cNvPr id="61443" name="1 Rectángulo"/>
          <p:cNvSpPr>
            <a:spLocks noChangeArrowheads="1"/>
          </p:cNvSpPr>
          <p:nvPr/>
        </p:nvSpPr>
        <p:spPr bwMode="auto">
          <a:xfrm>
            <a:off x="457200" y="685800"/>
            <a:ext cx="5638800" cy="3108325"/>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es-CO" sz="2800">
                <a:solidFill>
                  <a:srgbClr val="0070C0"/>
                </a:solidFill>
              </a:rPr>
              <a:t>El pecado, que había estado en el mundo desde la transgresión original de Adán, puede definirse como una </a:t>
            </a:r>
            <a:r>
              <a:rPr lang="es-CO" sz="2800" i="1" u="sng">
                <a:solidFill>
                  <a:srgbClr val="0070C0"/>
                </a:solidFill>
              </a:rPr>
              <a:t>falta de conformidad con la voluntad de Dios, ya sea en hechos, inclinaciones o naturaleza. </a:t>
            </a:r>
          </a:p>
        </p:txBody>
      </p:sp>
      <p:pic>
        <p:nvPicPr>
          <p:cNvPr id="61444" name="Picture 2" descr="http://t2.gstatic.com/images?q=tbn:ANd9GcRiIDJo4PIRmXlxAGdFpfUspAW1fcPLH-M3_k9UqYi3JCIvHHW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685800"/>
            <a:ext cx="28194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65930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88988" y="914400"/>
            <a:ext cx="8007350" cy="1600200"/>
          </a:xfrm>
          <a:solidFill>
            <a:schemeClr val="accent3">
              <a:lumMod val="20000"/>
              <a:lumOff val="80000"/>
            </a:schemeClr>
          </a:solidFill>
        </p:spPr>
        <p:txBody>
          <a:bodyPr/>
          <a:lstStyle/>
          <a:p>
            <a:pPr marL="0" indent="0" algn="ctr">
              <a:buFont typeface="Wingdings" pitchFamily="2" charset="2"/>
              <a:buNone/>
              <a:defRPr/>
            </a:pPr>
            <a:r>
              <a:rPr lang="es-CO" sz="2800" dirty="0">
                <a:solidFill>
                  <a:schemeClr val="accent4">
                    <a:lumMod val="10000"/>
                  </a:schemeClr>
                </a:solidFill>
                <a:effectLst/>
              </a:rPr>
              <a:t>La transgresión de Adán, aunque fue sólo un acto, ocasionó que el pecado como un principio y un poder entrara en el mundo</a:t>
            </a:r>
            <a:r>
              <a:rPr lang="es-CO" sz="2800" dirty="0" smtClean="0">
                <a:solidFill>
                  <a:schemeClr val="accent4">
                    <a:lumMod val="10000"/>
                  </a:schemeClr>
                </a:solidFill>
                <a:effectLst/>
              </a:rPr>
              <a:t>.</a:t>
            </a:r>
            <a:r>
              <a:rPr lang="es-CO" sz="2800" dirty="0">
                <a:solidFill>
                  <a:schemeClr val="accent4">
                    <a:lumMod val="10000"/>
                  </a:schemeClr>
                </a:solidFill>
                <a:effectLst/>
              </a:rPr>
              <a:t/>
            </a:r>
            <a:br>
              <a:rPr lang="es-CO" sz="2800" dirty="0">
                <a:solidFill>
                  <a:schemeClr val="accent4">
                    <a:lumMod val="10000"/>
                  </a:schemeClr>
                </a:solidFill>
                <a:effectLst/>
              </a:rPr>
            </a:br>
            <a:endParaRPr lang="es-CO" sz="2800" dirty="0">
              <a:solidFill>
                <a:schemeClr val="accent4">
                  <a:lumMod val="10000"/>
                </a:schemeClr>
              </a:solidFill>
              <a:effectLst/>
            </a:endParaRPr>
          </a:p>
        </p:txBody>
      </p:sp>
      <p:sp>
        <p:nvSpPr>
          <p:cNvPr id="4" name="3 Rectángulo"/>
          <p:cNvSpPr/>
          <p:nvPr/>
        </p:nvSpPr>
        <p:spPr>
          <a:xfrm>
            <a:off x="762000" y="3124200"/>
            <a:ext cx="5486400" cy="2246313"/>
          </a:xfrm>
          <a:prstGeom prst="rect">
            <a:avLst/>
          </a:prstGeom>
          <a:solidFill>
            <a:srgbClr val="FFC000"/>
          </a:solidFill>
        </p:spPr>
        <p:txBody>
          <a:bodyPr>
            <a:spAutoFit/>
          </a:bodyPr>
          <a:lstStyle/>
          <a:p>
            <a:pPr algn="ctr" fontAlgn="base">
              <a:spcBef>
                <a:spcPct val="0"/>
              </a:spcBef>
              <a:spcAft>
                <a:spcPct val="0"/>
              </a:spcAft>
              <a:defRPr/>
            </a:pPr>
            <a:r>
              <a:rPr lang="es-CO" sz="2800" dirty="0">
                <a:solidFill>
                  <a:srgbClr val="DADADA">
                    <a:lumMod val="10000"/>
                  </a:srgbClr>
                </a:solidFill>
              </a:rPr>
              <a:t>Aun cuando no haya transgresiones personales, como en el caso de los niñitos, los seres humanos están sujetos a la muerte. </a:t>
            </a:r>
          </a:p>
        </p:txBody>
      </p:sp>
      <p:pic>
        <p:nvPicPr>
          <p:cNvPr id="101378" name="Picture 2" descr="http://t0.gstatic.com/images?q=tbn:ANd9GcR2H74eH5JU2f08SGgYXFk-pCXqudDIg1zjzsnQj582JciRHYV8X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3108325"/>
            <a:ext cx="27432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38055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01378"/>
                                        </p:tgtEl>
                                        <p:attrNameLst>
                                          <p:attrName>style.visibility</p:attrName>
                                        </p:attrNameLst>
                                      </p:cBhvr>
                                      <p:to>
                                        <p:strVal val="visible"/>
                                      </p:to>
                                    </p:set>
                                    <p:animEffect transition="in" filter="randombar(horizontal)">
                                      <p:cBhvr>
                                        <p:cTn id="7" dur="500"/>
                                        <p:tgtEl>
                                          <p:spTgt spid="1013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533400"/>
            <a:ext cx="8077200" cy="609600"/>
          </a:xfrm>
          <a:solidFill>
            <a:srgbClr val="0000CC"/>
          </a:solidFill>
        </p:spPr>
        <p:txBody>
          <a:bodyPr/>
          <a:lstStyle/>
          <a:p>
            <a:pPr marL="0" indent="0">
              <a:buFont typeface="Wingdings" pitchFamily="2" charset="2"/>
              <a:buNone/>
            </a:pPr>
            <a:r>
              <a:rPr lang="es-CO" b="1" smtClean="0">
                <a:effectLst/>
              </a:rPr>
              <a:t>Pablo pone de relieve aquí tres cosas:</a:t>
            </a:r>
          </a:p>
        </p:txBody>
      </p:sp>
      <p:sp>
        <p:nvSpPr>
          <p:cNvPr id="4" name="3 Flecha derecha"/>
          <p:cNvSpPr/>
          <p:nvPr/>
        </p:nvSpPr>
        <p:spPr bwMode="auto">
          <a:xfrm>
            <a:off x="838200" y="4762500"/>
            <a:ext cx="6477000" cy="1790700"/>
          </a:xfrm>
          <a:prstGeom prst="rightArrow">
            <a:avLst/>
          </a:prstGeom>
          <a:solidFill>
            <a:srgbClr val="FFC000"/>
          </a:solidFill>
          <a:ln w="9525" cap="flat" cmpd="sng" algn="ctr">
            <a:solidFill>
              <a:schemeClr val="tx1"/>
            </a:solidFill>
            <a:prstDash val="solid"/>
            <a:round/>
            <a:headEnd type="none" w="med" len="med"/>
            <a:tailEnd type="none" w="med" len="med"/>
          </a:ln>
          <a:effectLst/>
        </p:spPr>
        <p:txBody>
          <a:bodyPr/>
          <a:lstStyle/>
          <a:p>
            <a:pPr fontAlgn="base">
              <a:spcBef>
                <a:spcPct val="0"/>
              </a:spcBef>
              <a:spcAft>
                <a:spcPct val="0"/>
              </a:spcAft>
              <a:defRPr/>
            </a:pPr>
            <a:r>
              <a:rPr lang="es-CO" sz="2400" b="1" dirty="0">
                <a:solidFill>
                  <a:srgbClr val="DADADA">
                    <a:lumMod val="10000"/>
                  </a:srgbClr>
                </a:solidFill>
              </a:rPr>
              <a:t>3. Por contraste pone la universalidad de la gracia. </a:t>
            </a:r>
          </a:p>
        </p:txBody>
      </p:sp>
      <p:sp>
        <p:nvSpPr>
          <p:cNvPr id="5" name="4 Flecha derecha"/>
          <p:cNvSpPr/>
          <p:nvPr/>
        </p:nvSpPr>
        <p:spPr bwMode="auto">
          <a:xfrm>
            <a:off x="838200" y="3238500"/>
            <a:ext cx="5867400" cy="1535113"/>
          </a:xfrm>
          <a:prstGeom prst="rightArrow">
            <a:avLst/>
          </a:prstGeom>
          <a:solidFill>
            <a:srgbClr val="FFC000"/>
          </a:solidFill>
          <a:ln w="9525" cap="flat" cmpd="sng" algn="ctr">
            <a:solidFill>
              <a:schemeClr val="tx1"/>
            </a:solidFill>
            <a:prstDash val="solid"/>
            <a:round/>
            <a:headEnd type="none" w="med" len="med"/>
            <a:tailEnd type="none" w="med" len="med"/>
          </a:ln>
          <a:effectLst/>
        </p:spPr>
        <p:txBody>
          <a:bodyPr/>
          <a:lstStyle/>
          <a:p>
            <a:pPr fontAlgn="base">
              <a:spcBef>
                <a:spcPct val="0"/>
              </a:spcBef>
              <a:spcAft>
                <a:spcPct val="0"/>
              </a:spcAft>
              <a:defRPr/>
            </a:pPr>
            <a:r>
              <a:rPr lang="es-CO" sz="2400" b="1" dirty="0">
                <a:solidFill>
                  <a:srgbClr val="DADADA">
                    <a:lumMod val="10000"/>
                  </a:srgbClr>
                </a:solidFill>
              </a:rPr>
              <a:t>2. La universalidad de la muerte.</a:t>
            </a:r>
          </a:p>
        </p:txBody>
      </p:sp>
      <p:sp>
        <p:nvSpPr>
          <p:cNvPr id="6" name="5 Flecha derecha"/>
          <p:cNvSpPr/>
          <p:nvPr/>
        </p:nvSpPr>
        <p:spPr bwMode="auto">
          <a:xfrm>
            <a:off x="838200" y="1676400"/>
            <a:ext cx="5410200" cy="1600200"/>
          </a:xfrm>
          <a:prstGeom prst="rightArrow">
            <a:avLst/>
          </a:prstGeom>
          <a:solidFill>
            <a:srgbClr val="FFC000"/>
          </a:solidFill>
          <a:ln w="9525" cap="flat" cmpd="sng" algn="ctr">
            <a:solidFill>
              <a:schemeClr val="tx1"/>
            </a:solidFill>
            <a:prstDash val="solid"/>
            <a:round/>
            <a:headEnd type="none" w="med" len="med"/>
            <a:tailEnd type="none" w="med" len="med"/>
          </a:ln>
          <a:effectLst/>
        </p:spPr>
        <p:txBody>
          <a:bodyPr/>
          <a:lstStyle/>
          <a:p>
            <a:pPr fontAlgn="base">
              <a:spcBef>
                <a:spcPct val="0"/>
              </a:spcBef>
              <a:spcAft>
                <a:spcPct val="0"/>
              </a:spcAft>
              <a:defRPr/>
            </a:pPr>
            <a:r>
              <a:rPr lang="es-CO" sz="2400" b="1" dirty="0">
                <a:solidFill>
                  <a:srgbClr val="DADADA">
                    <a:lumMod val="10000"/>
                  </a:srgbClr>
                </a:solidFill>
              </a:rPr>
              <a:t>1. La universalidad del pecado.</a:t>
            </a:r>
          </a:p>
        </p:txBody>
      </p:sp>
      <p:pic>
        <p:nvPicPr>
          <p:cNvPr id="90114" name="Picture 2" descr="http://t3.gstatic.com/images?q=tbn:ANd9GcQ1CYHlCCmSCyERZ2pSsaTj_uz4HRslJDDosvg_erhzUiY3EaGD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1295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116" name="Picture 4" descr="http://t2.gstatic.com/images?q=tbn:ANd9GcTkDCMO2f4oZCapl5NSrdFcdLfh8SlCAVcLWBbSYznMHKLUADp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4953000"/>
            <a:ext cx="1600200"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11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3238500"/>
            <a:ext cx="16002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33432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00" fill="hold"/>
                                        <p:tgtEl>
                                          <p:spTgt spid="6"/>
                                        </p:tgtEl>
                                        <p:attrNameLst>
                                          <p:attrName>ppt_w</p:attrName>
                                        </p:attrNameLst>
                                      </p:cBhvr>
                                      <p:tavLst>
                                        <p:tav tm="0">
                                          <p:val>
                                            <p:fltVal val="0"/>
                                          </p:val>
                                        </p:tav>
                                        <p:tav tm="100000">
                                          <p:val>
                                            <p:strVal val="#ppt_w"/>
                                          </p:val>
                                        </p:tav>
                                      </p:tavLst>
                                    </p:anim>
                                    <p:anim calcmode="lin" valueType="num">
                                      <p:cBhvr>
                                        <p:cTn id="24" dur="1000" fill="hold"/>
                                        <p:tgtEl>
                                          <p:spTgt spid="6"/>
                                        </p:tgtEl>
                                        <p:attrNameLst>
                                          <p:attrName>ppt_h</p:attrName>
                                        </p:attrNameLst>
                                      </p:cBhvr>
                                      <p:tavLst>
                                        <p:tav tm="0">
                                          <p:val>
                                            <p:fltVal val="0"/>
                                          </p:val>
                                        </p:tav>
                                        <p:tav tm="100000">
                                          <p:val>
                                            <p:strVal val="#ppt_h"/>
                                          </p:val>
                                        </p:tav>
                                      </p:tavLst>
                                    </p:anim>
                                    <p:anim calcmode="lin" valueType="num">
                                      <p:cBhvr>
                                        <p:cTn id="25" dur="1000" fill="hold"/>
                                        <p:tgtEl>
                                          <p:spTgt spid="6"/>
                                        </p:tgtEl>
                                        <p:attrNameLst>
                                          <p:attrName>style.rotation</p:attrName>
                                        </p:attrNameLst>
                                      </p:cBhvr>
                                      <p:tavLst>
                                        <p:tav tm="0">
                                          <p:val>
                                            <p:fltVal val="90"/>
                                          </p:val>
                                        </p:tav>
                                        <p:tav tm="100000">
                                          <p:val>
                                            <p:fltVal val="0"/>
                                          </p:val>
                                        </p:tav>
                                      </p:tavLst>
                                    </p:anim>
                                    <p:animEffect transition="in" filter="fade">
                                      <p:cBhvr>
                                        <p:cTn id="26" dur="10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6" presetClass="entr" presetSubtype="0" fill="hold" nodeType="clickEffect">
                                  <p:stCondLst>
                                    <p:cond delay="0"/>
                                  </p:stCondLst>
                                  <p:childTnLst>
                                    <p:set>
                                      <p:cBhvr>
                                        <p:cTn id="30" dur="1" fill="hold">
                                          <p:stCondLst>
                                            <p:cond delay="0"/>
                                          </p:stCondLst>
                                        </p:cTn>
                                        <p:tgtEl>
                                          <p:spTgt spid="90114"/>
                                        </p:tgtEl>
                                        <p:attrNameLst>
                                          <p:attrName>style.visibility</p:attrName>
                                        </p:attrNameLst>
                                      </p:cBhvr>
                                      <p:to>
                                        <p:strVal val="visible"/>
                                      </p:to>
                                    </p:set>
                                    <p:animEffect transition="in" filter="wipe(down)">
                                      <p:cBhvr>
                                        <p:cTn id="31" dur="580">
                                          <p:stCondLst>
                                            <p:cond delay="0"/>
                                          </p:stCondLst>
                                        </p:cTn>
                                        <p:tgtEl>
                                          <p:spTgt spid="90114"/>
                                        </p:tgtEl>
                                      </p:cBhvr>
                                    </p:animEffect>
                                    <p:anim calcmode="lin" valueType="num">
                                      <p:cBhvr>
                                        <p:cTn id="32" dur="1822" tmFilter="0,0; 0.14,0.36; 0.43,0.73; 0.71,0.91; 1.0,1.0">
                                          <p:stCondLst>
                                            <p:cond delay="0"/>
                                          </p:stCondLst>
                                        </p:cTn>
                                        <p:tgtEl>
                                          <p:spTgt spid="9011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9011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9011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9011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90114"/>
                                        </p:tgtEl>
                                        <p:attrNameLst>
                                          <p:attrName>ppt_y</p:attrName>
                                        </p:attrNameLst>
                                      </p:cBhvr>
                                      <p:tavLst>
                                        <p:tav tm="0" fmla="#ppt_y-sin(pi*$)/81">
                                          <p:val>
                                            <p:fltVal val="0"/>
                                          </p:val>
                                        </p:tav>
                                        <p:tav tm="100000">
                                          <p:val>
                                            <p:fltVal val="1"/>
                                          </p:val>
                                        </p:tav>
                                      </p:tavLst>
                                    </p:anim>
                                    <p:animScale>
                                      <p:cBhvr>
                                        <p:cTn id="37" dur="26">
                                          <p:stCondLst>
                                            <p:cond delay="650"/>
                                          </p:stCondLst>
                                        </p:cTn>
                                        <p:tgtEl>
                                          <p:spTgt spid="90114"/>
                                        </p:tgtEl>
                                      </p:cBhvr>
                                      <p:to x="100000" y="60000"/>
                                    </p:animScale>
                                    <p:animScale>
                                      <p:cBhvr>
                                        <p:cTn id="38" dur="166" decel="50000">
                                          <p:stCondLst>
                                            <p:cond delay="676"/>
                                          </p:stCondLst>
                                        </p:cTn>
                                        <p:tgtEl>
                                          <p:spTgt spid="90114"/>
                                        </p:tgtEl>
                                      </p:cBhvr>
                                      <p:to x="100000" y="100000"/>
                                    </p:animScale>
                                    <p:animScale>
                                      <p:cBhvr>
                                        <p:cTn id="39" dur="26">
                                          <p:stCondLst>
                                            <p:cond delay="1312"/>
                                          </p:stCondLst>
                                        </p:cTn>
                                        <p:tgtEl>
                                          <p:spTgt spid="90114"/>
                                        </p:tgtEl>
                                      </p:cBhvr>
                                      <p:to x="100000" y="80000"/>
                                    </p:animScale>
                                    <p:animScale>
                                      <p:cBhvr>
                                        <p:cTn id="40" dur="166" decel="50000">
                                          <p:stCondLst>
                                            <p:cond delay="1338"/>
                                          </p:stCondLst>
                                        </p:cTn>
                                        <p:tgtEl>
                                          <p:spTgt spid="90114"/>
                                        </p:tgtEl>
                                      </p:cBhvr>
                                      <p:to x="100000" y="100000"/>
                                    </p:animScale>
                                    <p:animScale>
                                      <p:cBhvr>
                                        <p:cTn id="41" dur="26">
                                          <p:stCondLst>
                                            <p:cond delay="1642"/>
                                          </p:stCondLst>
                                        </p:cTn>
                                        <p:tgtEl>
                                          <p:spTgt spid="90114"/>
                                        </p:tgtEl>
                                      </p:cBhvr>
                                      <p:to x="100000" y="90000"/>
                                    </p:animScale>
                                    <p:animScale>
                                      <p:cBhvr>
                                        <p:cTn id="42" dur="166" decel="50000">
                                          <p:stCondLst>
                                            <p:cond delay="1668"/>
                                          </p:stCondLst>
                                        </p:cTn>
                                        <p:tgtEl>
                                          <p:spTgt spid="90114"/>
                                        </p:tgtEl>
                                      </p:cBhvr>
                                      <p:to x="100000" y="100000"/>
                                    </p:animScale>
                                    <p:animScale>
                                      <p:cBhvr>
                                        <p:cTn id="43" dur="26">
                                          <p:stCondLst>
                                            <p:cond delay="1808"/>
                                          </p:stCondLst>
                                        </p:cTn>
                                        <p:tgtEl>
                                          <p:spTgt spid="90114"/>
                                        </p:tgtEl>
                                      </p:cBhvr>
                                      <p:to x="100000" y="95000"/>
                                    </p:animScale>
                                    <p:animScale>
                                      <p:cBhvr>
                                        <p:cTn id="44" dur="166" decel="50000">
                                          <p:stCondLst>
                                            <p:cond delay="1834"/>
                                          </p:stCondLst>
                                        </p:cTn>
                                        <p:tgtEl>
                                          <p:spTgt spid="90114"/>
                                        </p:tgtEl>
                                      </p:cBhvr>
                                      <p:to x="100000" y="100000"/>
                                    </p:animScale>
                                  </p:childTnLst>
                                </p:cTn>
                              </p:par>
                            </p:childTnLst>
                          </p:cTn>
                        </p:par>
                      </p:childTnLst>
                    </p:cTn>
                  </p:par>
                  <p:par>
                    <p:cTn id="45" fill="hold" nodeType="clickPar">
                      <p:stCondLst>
                        <p:cond delay="indefinite"/>
                      </p:stCondLst>
                      <p:childTnLst>
                        <p:par>
                          <p:cTn id="46" fill="hold" nodeType="withGroup">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 calcmode="lin" valueType="num">
                                      <p:cBhvr>
                                        <p:cTn id="51" dur="1000" fill="hold"/>
                                        <p:tgtEl>
                                          <p:spTgt spid="5"/>
                                        </p:tgtEl>
                                        <p:attrNameLst>
                                          <p:attrName>style.rotation</p:attrName>
                                        </p:attrNameLst>
                                      </p:cBhvr>
                                      <p:tavLst>
                                        <p:tav tm="0">
                                          <p:val>
                                            <p:fltVal val="90"/>
                                          </p:val>
                                        </p:tav>
                                        <p:tav tm="100000">
                                          <p:val>
                                            <p:fltVal val="0"/>
                                          </p:val>
                                        </p:tav>
                                      </p:tavLst>
                                    </p:anim>
                                    <p:animEffect transition="in" filter="fade">
                                      <p:cBhvr>
                                        <p:cTn id="52" dur="1000"/>
                                        <p:tgtEl>
                                          <p:spTgt spid="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6" presetClass="entr" presetSubtype="0" fill="hold" nodeType="clickEffect">
                                  <p:stCondLst>
                                    <p:cond delay="0"/>
                                  </p:stCondLst>
                                  <p:childTnLst>
                                    <p:set>
                                      <p:cBhvr>
                                        <p:cTn id="56" dur="1" fill="hold">
                                          <p:stCondLst>
                                            <p:cond delay="0"/>
                                          </p:stCondLst>
                                        </p:cTn>
                                        <p:tgtEl>
                                          <p:spTgt spid="90117"/>
                                        </p:tgtEl>
                                        <p:attrNameLst>
                                          <p:attrName>style.visibility</p:attrName>
                                        </p:attrNameLst>
                                      </p:cBhvr>
                                      <p:to>
                                        <p:strVal val="visible"/>
                                      </p:to>
                                    </p:set>
                                    <p:animEffect transition="in" filter="wipe(down)">
                                      <p:cBhvr>
                                        <p:cTn id="57" dur="580">
                                          <p:stCondLst>
                                            <p:cond delay="0"/>
                                          </p:stCondLst>
                                        </p:cTn>
                                        <p:tgtEl>
                                          <p:spTgt spid="90117"/>
                                        </p:tgtEl>
                                      </p:cBhvr>
                                    </p:animEffect>
                                    <p:anim calcmode="lin" valueType="num">
                                      <p:cBhvr>
                                        <p:cTn id="58" dur="1822" tmFilter="0,0; 0.14,0.36; 0.43,0.73; 0.71,0.91; 1.0,1.0">
                                          <p:stCondLst>
                                            <p:cond delay="0"/>
                                          </p:stCondLst>
                                        </p:cTn>
                                        <p:tgtEl>
                                          <p:spTgt spid="90117"/>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90117"/>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90117"/>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90117"/>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90117"/>
                                        </p:tgtEl>
                                        <p:attrNameLst>
                                          <p:attrName>ppt_y</p:attrName>
                                        </p:attrNameLst>
                                      </p:cBhvr>
                                      <p:tavLst>
                                        <p:tav tm="0" fmla="#ppt_y-sin(pi*$)/81">
                                          <p:val>
                                            <p:fltVal val="0"/>
                                          </p:val>
                                        </p:tav>
                                        <p:tav tm="100000">
                                          <p:val>
                                            <p:fltVal val="1"/>
                                          </p:val>
                                        </p:tav>
                                      </p:tavLst>
                                    </p:anim>
                                    <p:animScale>
                                      <p:cBhvr>
                                        <p:cTn id="63" dur="26">
                                          <p:stCondLst>
                                            <p:cond delay="650"/>
                                          </p:stCondLst>
                                        </p:cTn>
                                        <p:tgtEl>
                                          <p:spTgt spid="90117"/>
                                        </p:tgtEl>
                                      </p:cBhvr>
                                      <p:to x="100000" y="60000"/>
                                    </p:animScale>
                                    <p:animScale>
                                      <p:cBhvr>
                                        <p:cTn id="64" dur="166" decel="50000">
                                          <p:stCondLst>
                                            <p:cond delay="676"/>
                                          </p:stCondLst>
                                        </p:cTn>
                                        <p:tgtEl>
                                          <p:spTgt spid="90117"/>
                                        </p:tgtEl>
                                      </p:cBhvr>
                                      <p:to x="100000" y="100000"/>
                                    </p:animScale>
                                    <p:animScale>
                                      <p:cBhvr>
                                        <p:cTn id="65" dur="26">
                                          <p:stCondLst>
                                            <p:cond delay="1312"/>
                                          </p:stCondLst>
                                        </p:cTn>
                                        <p:tgtEl>
                                          <p:spTgt spid="90117"/>
                                        </p:tgtEl>
                                      </p:cBhvr>
                                      <p:to x="100000" y="80000"/>
                                    </p:animScale>
                                    <p:animScale>
                                      <p:cBhvr>
                                        <p:cTn id="66" dur="166" decel="50000">
                                          <p:stCondLst>
                                            <p:cond delay="1338"/>
                                          </p:stCondLst>
                                        </p:cTn>
                                        <p:tgtEl>
                                          <p:spTgt spid="90117"/>
                                        </p:tgtEl>
                                      </p:cBhvr>
                                      <p:to x="100000" y="100000"/>
                                    </p:animScale>
                                    <p:animScale>
                                      <p:cBhvr>
                                        <p:cTn id="67" dur="26">
                                          <p:stCondLst>
                                            <p:cond delay="1642"/>
                                          </p:stCondLst>
                                        </p:cTn>
                                        <p:tgtEl>
                                          <p:spTgt spid="90117"/>
                                        </p:tgtEl>
                                      </p:cBhvr>
                                      <p:to x="100000" y="90000"/>
                                    </p:animScale>
                                    <p:animScale>
                                      <p:cBhvr>
                                        <p:cTn id="68" dur="166" decel="50000">
                                          <p:stCondLst>
                                            <p:cond delay="1668"/>
                                          </p:stCondLst>
                                        </p:cTn>
                                        <p:tgtEl>
                                          <p:spTgt spid="90117"/>
                                        </p:tgtEl>
                                      </p:cBhvr>
                                      <p:to x="100000" y="100000"/>
                                    </p:animScale>
                                    <p:animScale>
                                      <p:cBhvr>
                                        <p:cTn id="69" dur="26">
                                          <p:stCondLst>
                                            <p:cond delay="1808"/>
                                          </p:stCondLst>
                                        </p:cTn>
                                        <p:tgtEl>
                                          <p:spTgt spid="90117"/>
                                        </p:tgtEl>
                                      </p:cBhvr>
                                      <p:to x="100000" y="95000"/>
                                    </p:animScale>
                                    <p:animScale>
                                      <p:cBhvr>
                                        <p:cTn id="70" dur="166" decel="50000">
                                          <p:stCondLst>
                                            <p:cond delay="1834"/>
                                          </p:stCondLst>
                                        </p:cTn>
                                        <p:tgtEl>
                                          <p:spTgt spid="90117"/>
                                        </p:tgtEl>
                                      </p:cBhvr>
                                      <p:to x="100000" y="100000"/>
                                    </p:animScale>
                                  </p:childTnLst>
                                </p:cTn>
                              </p:par>
                            </p:childTnLst>
                          </p:cTn>
                        </p:par>
                      </p:childTnLst>
                    </p:cTn>
                  </p:par>
                  <p:par>
                    <p:cTn id="71" fill="hold" nodeType="clickPar">
                      <p:stCondLst>
                        <p:cond delay="indefinite"/>
                      </p:stCondLst>
                      <p:childTnLst>
                        <p:par>
                          <p:cTn id="72" fill="hold" nodeType="withGroup">
                            <p:stCondLst>
                              <p:cond delay="0"/>
                            </p:stCondLst>
                            <p:childTnLst>
                              <p:par>
                                <p:cTn id="73" presetID="31" presetClass="entr" presetSubtype="0" fill="hold" grpId="0" nodeType="click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1000" fill="hold"/>
                                        <p:tgtEl>
                                          <p:spTgt spid="4"/>
                                        </p:tgtEl>
                                        <p:attrNameLst>
                                          <p:attrName>ppt_w</p:attrName>
                                        </p:attrNameLst>
                                      </p:cBhvr>
                                      <p:tavLst>
                                        <p:tav tm="0">
                                          <p:val>
                                            <p:fltVal val="0"/>
                                          </p:val>
                                        </p:tav>
                                        <p:tav tm="100000">
                                          <p:val>
                                            <p:strVal val="#ppt_w"/>
                                          </p:val>
                                        </p:tav>
                                      </p:tavLst>
                                    </p:anim>
                                    <p:anim calcmode="lin" valueType="num">
                                      <p:cBhvr>
                                        <p:cTn id="76" dur="1000" fill="hold"/>
                                        <p:tgtEl>
                                          <p:spTgt spid="4"/>
                                        </p:tgtEl>
                                        <p:attrNameLst>
                                          <p:attrName>ppt_h</p:attrName>
                                        </p:attrNameLst>
                                      </p:cBhvr>
                                      <p:tavLst>
                                        <p:tav tm="0">
                                          <p:val>
                                            <p:fltVal val="0"/>
                                          </p:val>
                                        </p:tav>
                                        <p:tav tm="100000">
                                          <p:val>
                                            <p:strVal val="#ppt_h"/>
                                          </p:val>
                                        </p:tav>
                                      </p:tavLst>
                                    </p:anim>
                                    <p:anim calcmode="lin" valueType="num">
                                      <p:cBhvr>
                                        <p:cTn id="77" dur="1000" fill="hold"/>
                                        <p:tgtEl>
                                          <p:spTgt spid="4"/>
                                        </p:tgtEl>
                                        <p:attrNameLst>
                                          <p:attrName>style.rotation</p:attrName>
                                        </p:attrNameLst>
                                      </p:cBhvr>
                                      <p:tavLst>
                                        <p:tav tm="0">
                                          <p:val>
                                            <p:fltVal val="90"/>
                                          </p:val>
                                        </p:tav>
                                        <p:tav tm="100000">
                                          <p:val>
                                            <p:fltVal val="0"/>
                                          </p:val>
                                        </p:tav>
                                      </p:tavLst>
                                    </p:anim>
                                    <p:animEffect transition="in" filter="fade">
                                      <p:cBhvr>
                                        <p:cTn id="78" dur="1000"/>
                                        <p:tgtEl>
                                          <p:spTgt spid="4"/>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1" presetClass="entr" presetSubtype="1" fill="hold" nodeType="clickEffect">
                                  <p:stCondLst>
                                    <p:cond delay="0"/>
                                  </p:stCondLst>
                                  <p:childTnLst>
                                    <p:set>
                                      <p:cBhvr>
                                        <p:cTn id="82" dur="1" fill="hold">
                                          <p:stCondLst>
                                            <p:cond delay="0"/>
                                          </p:stCondLst>
                                        </p:cTn>
                                        <p:tgtEl>
                                          <p:spTgt spid="90116"/>
                                        </p:tgtEl>
                                        <p:attrNameLst>
                                          <p:attrName>style.visibility</p:attrName>
                                        </p:attrNameLst>
                                      </p:cBhvr>
                                      <p:to>
                                        <p:strVal val="visible"/>
                                      </p:to>
                                    </p:set>
                                    <p:animEffect transition="in" filter="wheel(1)">
                                      <p:cBhvr>
                                        <p:cTn id="83" dur="2000"/>
                                        <p:tgtEl>
                                          <p:spTgt spid="90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44475"/>
            <a:ext cx="8385175" cy="1050925"/>
          </a:xfrm>
          <a:solidFill>
            <a:srgbClr val="00B0F0"/>
          </a:solidFill>
        </p:spPr>
        <p:txBody>
          <a:bodyPr/>
          <a:lstStyle/>
          <a:p>
            <a:pPr>
              <a:defRPr/>
            </a:pPr>
            <a:r>
              <a:rPr lang="es-CO" i="1" dirty="0" smtClean="0">
                <a:solidFill>
                  <a:srgbClr val="002060"/>
                </a:solidFill>
                <a:effectLst>
                  <a:outerShdw blurRad="38100" dist="38100" dir="2700000" algn="tl">
                    <a:srgbClr val="000000">
                      <a:alpha val="43137"/>
                    </a:srgbClr>
                  </a:outerShdw>
                </a:effectLst>
                <a:latin typeface="Agency FB" pitchFamily="34" charset="0"/>
              </a:rPr>
              <a:t>¿Qué sucede si colocamos la fe en Cristo?</a:t>
            </a:r>
            <a:endParaRPr lang="es-CO" i="1" dirty="0">
              <a:solidFill>
                <a:srgbClr val="002060"/>
              </a:solidFill>
              <a:effectLst>
                <a:outerShdw blurRad="38100" dist="38100" dir="2700000" algn="tl">
                  <a:srgbClr val="000000">
                    <a:alpha val="43137"/>
                  </a:srgbClr>
                </a:outerShdw>
              </a:effectLst>
              <a:latin typeface="Agency FB" pitchFamily="34" charset="0"/>
            </a:endParaRPr>
          </a:p>
        </p:txBody>
      </p:sp>
      <p:sp>
        <p:nvSpPr>
          <p:cNvPr id="3" name="2 Marcador de contenido"/>
          <p:cNvSpPr>
            <a:spLocks noGrp="1"/>
          </p:cNvSpPr>
          <p:nvPr>
            <p:ph idx="1"/>
          </p:nvPr>
        </p:nvSpPr>
        <p:spPr>
          <a:xfrm>
            <a:off x="228600" y="1600200"/>
            <a:ext cx="8616950" cy="5257800"/>
          </a:xfrm>
          <a:solidFill>
            <a:schemeClr val="accent4">
              <a:lumMod val="90000"/>
            </a:schemeClr>
          </a:solidFill>
        </p:spPr>
        <p:txBody>
          <a:bodyPr/>
          <a:lstStyle/>
          <a:p>
            <a:pPr marL="0" indent="0" algn="ctr">
              <a:buFont typeface="Wingdings" pitchFamily="2" charset="2"/>
              <a:buNone/>
              <a:defRPr/>
            </a:pPr>
            <a:r>
              <a:rPr lang="es-CO" sz="2400" b="1" dirty="0" smtClean="0">
                <a:solidFill>
                  <a:srgbClr val="FF0000"/>
                </a:solidFill>
                <a:effectLst/>
              </a:rPr>
              <a:t>Romanos 7:6 – 8</a:t>
            </a:r>
            <a:r>
              <a:rPr lang="es-CO" sz="2400" dirty="0" smtClean="0">
                <a:effectLst/>
              </a:rPr>
              <a:t/>
            </a:r>
            <a:br>
              <a:rPr lang="es-CO" sz="2400" dirty="0" smtClean="0">
                <a:effectLst/>
              </a:rPr>
            </a:br>
            <a:r>
              <a:rPr lang="es-CO" sz="2800" dirty="0" smtClean="0">
                <a:solidFill>
                  <a:srgbClr val="0000CC"/>
                </a:solidFill>
                <a:effectLst/>
              </a:rPr>
              <a:t>"Pero ahora estamos libres de la ley, por haber muerto para aquella en que estábamos sujetos, de modo que sirvamos bajo el régimen nuevo del Espíritu y no bajo el régimen viejo de la letra. </a:t>
            </a:r>
          </a:p>
          <a:p>
            <a:pPr marL="0" indent="0" algn="ctr">
              <a:buFont typeface="Wingdings" pitchFamily="2" charset="2"/>
              <a:buNone/>
              <a:defRPr/>
            </a:pPr>
            <a:r>
              <a:rPr lang="es-CO" sz="2800" dirty="0" smtClean="0">
                <a:solidFill>
                  <a:schemeClr val="tx2">
                    <a:lumMod val="10000"/>
                  </a:schemeClr>
                </a:solidFill>
                <a:effectLst/>
              </a:rPr>
              <a:t>¿Qué diremos, pues? ¿La ley es pecado? En ninguna manera. Pero yo no conocí el pecado sino por la Ley; porque tampoco conociera la codicia, si la Ley no dijera: No codiciarás. Mas el pecado, tomando ocasión por el mandamiento, produjo en mí toda codicia; porque sin la ley el pecado está muerto".</a:t>
            </a:r>
          </a:p>
        </p:txBody>
      </p:sp>
    </p:spTree>
    <p:extLst>
      <p:ext uri="{BB962C8B-B14F-4D97-AF65-F5344CB8AC3E}">
        <p14:creationId xmlns:p14="http://schemas.microsoft.com/office/powerpoint/2010/main" val="14592863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1000" fill="hold"/>
                                        <p:tgtEl>
                                          <p:spTgt spid="3">
                                            <p:bg/>
                                          </p:spTgt>
                                        </p:tgtEl>
                                        <p:attrNameLst>
                                          <p:attrName>ppt_w</p:attrName>
                                        </p:attrNameLst>
                                      </p:cBhvr>
                                      <p:tavLst>
                                        <p:tav tm="0">
                                          <p:val>
                                            <p:fltVal val="0"/>
                                          </p:val>
                                        </p:tav>
                                        <p:tav tm="100000">
                                          <p:val>
                                            <p:strVal val="#ppt_w"/>
                                          </p:val>
                                        </p:tav>
                                      </p:tavLst>
                                    </p:anim>
                                    <p:anim calcmode="lin" valueType="num">
                                      <p:cBhvr>
                                        <p:cTn id="16" dur="1000" fill="hold"/>
                                        <p:tgtEl>
                                          <p:spTgt spid="3">
                                            <p:bg/>
                                          </p:spTgt>
                                        </p:tgtEl>
                                        <p:attrNameLst>
                                          <p:attrName>ppt_h</p:attrName>
                                        </p:attrNameLst>
                                      </p:cBhvr>
                                      <p:tavLst>
                                        <p:tav tm="0">
                                          <p:val>
                                            <p:fltVal val="0"/>
                                          </p:val>
                                        </p:tav>
                                        <p:tav tm="100000">
                                          <p:val>
                                            <p:strVal val="#ppt_h"/>
                                          </p:val>
                                        </p:tav>
                                      </p:tavLst>
                                    </p:anim>
                                    <p:anim calcmode="lin" valueType="num">
                                      <p:cBhvr>
                                        <p:cTn id="17" dur="1000" fill="hold"/>
                                        <p:tgtEl>
                                          <p:spTgt spid="3">
                                            <p:bg/>
                                          </p:spTgt>
                                        </p:tgtEl>
                                        <p:attrNameLst>
                                          <p:attrName>style.rotation</p:attrName>
                                        </p:attrNameLst>
                                      </p:cBhvr>
                                      <p:tavLst>
                                        <p:tav tm="0">
                                          <p:val>
                                            <p:fltVal val="90"/>
                                          </p:val>
                                        </p:tav>
                                        <p:tav tm="100000">
                                          <p:val>
                                            <p:fltVal val="0"/>
                                          </p:val>
                                        </p:tav>
                                      </p:tavLst>
                                    </p:anim>
                                    <p:animEffect transition="in" filter="fade">
                                      <p:cBhvr>
                                        <p:cTn id="18" dur="1000"/>
                                        <p:tgtEl>
                                          <p:spTgt spid="3">
                                            <p:bg/>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0" end="0"/>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p:cTn id="31"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95325" y="381000"/>
            <a:ext cx="8007350" cy="1066800"/>
          </a:xfrm>
          <a:solidFill>
            <a:srgbClr val="002060"/>
          </a:solidFill>
        </p:spPr>
        <p:txBody>
          <a:bodyPr/>
          <a:lstStyle/>
          <a:p>
            <a:pPr marL="0" indent="0">
              <a:buFont typeface="Wingdings" pitchFamily="2" charset="2"/>
              <a:buNone/>
              <a:defRPr/>
            </a:pPr>
            <a:r>
              <a:rPr lang="es-CO" dirty="0" smtClean="0"/>
              <a:t>Cuando colocamos la fe en Cristo somos «</a:t>
            </a:r>
            <a:r>
              <a:rPr lang="es-CO" b="1" dirty="0" smtClean="0"/>
              <a:t>Libres»  </a:t>
            </a:r>
          </a:p>
        </p:txBody>
      </p:sp>
      <p:pic>
        <p:nvPicPr>
          <p:cNvPr id="65539" name="Picture 2" descr="http://t3.gstatic.com/images?q=tbn:ANd9GcT0dYdm2xHoIQqil9xcuYp0_53pndUEhOyFXAFrCTDQ6YkDZCu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8213" y="2209800"/>
            <a:ext cx="26765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1447800" y="2209800"/>
            <a:ext cx="4570413" cy="2062163"/>
          </a:xfrm>
          <a:prstGeom prst="rect">
            <a:avLst/>
          </a:prstGeom>
          <a:solidFill>
            <a:srgbClr val="FFC000"/>
          </a:solidFill>
        </p:spPr>
        <p:txBody>
          <a:bodyPr>
            <a:spAutoFit/>
          </a:bodyPr>
          <a:lstStyle/>
          <a:p>
            <a:pPr algn="ctr" fontAlgn="base">
              <a:spcBef>
                <a:spcPct val="0"/>
              </a:spcBef>
              <a:spcAft>
                <a:spcPct val="0"/>
              </a:spcAft>
              <a:defRPr/>
            </a:pPr>
            <a:r>
              <a:rPr lang="es-CO" dirty="0">
                <a:solidFill>
                  <a:srgbClr val="FFFFFF"/>
                </a:solidFill>
                <a:effectLst>
                  <a:outerShdw blurRad="38100" dist="38100" dir="2700000" algn="tl">
                    <a:srgbClr val="000000">
                      <a:alpha val="43137"/>
                    </a:srgbClr>
                  </a:outerShdw>
                </a:effectLst>
              </a:rPr>
              <a:t> </a:t>
            </a:r>
            <a:r>
              <a:rPr lang="es-CO" sz="3200" dirty="0">
                <a:solidFill>
                  <a:srgbClr val="FFFFFF"/>
                </a:solidFill>
                <a:effectLst>
                  <a:outerShdw blurRad="38100" dist="38100" dir="2700000" algn="tl">
                    <a:srgbClr val="000000">
                      <a:alpha val="43137"/>
                    </a:srgbClr>
                  </a:outerShdw>
                </a:effectLst>
              </a:rPr>
              <a:t>Gr. Katargéō, que quiere decir:  “emancipados”, “desligados”</a:t>
            </a:r>
          </a:p>
        </p:txBody>
      </p:sp>
      <p:sp>
        <p:nvSpPr>
          <p:cNvPr id="5" name="4 Rectángulo"/>
          <p:cNvSpPr/>
          <p:nvPr/>
        </p:nvSpPr>
        <p:spPr>
          <a:xfrm>
            <a:off x="685800" y="4800600"/>
            <a:ext cx="8008938" cy="1816100"/>
          </a:xfrm>
          <a:prstGeom prst="rect">
            <a:avLst/>
          </a:prstGeom>
          <a:solidFill>
            <a:srgbClr val="002060"/>
          </a:solidFill>
        </p:spPr>
        <p:txBody>
          <a:bodyPr>
            <a:spAutoFit/>
          </a:bodyPr>
          <a:lstStyle/>
          <a:p>
            <a:pPr algn="r" fontAlgn="base">
              <a:spcBef>
                <a:spcPct val="0"/>
              </a:spcBef>
              <a:spcAft>
                <a:spcPct val="0"/>
              </a:spcAft>
              <a:defRPr/>
            </a:pPr>
            <a:r>
              <a:rPr lang="es-CO" sz="2800" dirty="0">
                <a:solidFill>
                  <a:srgbClr val="FFFFFF"/>
                </a:solidFill>
                <a:effectLst>
                  <a:outerShdw blurRad="38100" dist="38100" dir="2700000" algn="tl">
                    <a:srgbClr val="000000">
                      <a:alpha val="43137"/>
                    </a:srgbClr>
                  </a:outerShdw>
                </a:effectLst>
              </a:rPr>
              <a:t>Libres de la ley” es el equivalente a no estar “bajo la ley”. Que nos perseguía por haber transgredido sus principios y no descansaba hasta que pagáramos la deuda.</a:t>
            </a:r>
          </a:p>
        </p:txBody>
      </p:sp>
    </p:spTree>
    <p:extLst>
      <p:ext uri="{BB962C8B-B14F-4D97-AF65-F5344CB8AC3E}">
        <p14:creationId xmlns:p14="http://schemas.microsoft.com/office/powerpoint/2010/main" val="22313509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381000"/>
            <a:ext cx="8007350" cy="2133600"/>
          </a:xfrm>
          <a:solidFill>
            <a:srgbClr val="FFC000"/>
          </a:solidFill>
        </p:spPr>
        <p:txBody>
          <a:bodyPr/>
          <a:lstStyle/>
          <a:p>
            <a:pPr marL="0" indent="0">
              <a:buFont typeface="Wingdings" pitchFamily="2" charset="2"/>
              <a:buNone/>
              <a:defRPr/>
            </a:pPr>
            <a:r>
              <a:rPr lang="es-CO" dirty="0" smtClean="0">
                <a:solidFill>
                  <a:srgbClr val="0000CC"/>
                </a:solidFill>
                <a:effectLst/>
              </a:rPr>
              <a:t>Lo que quiere decir es que los cristianos no están bajo Ley como un camino de salvación, sino bajo gracia, (que si es el camino de salvación).</a:t>
            </a:r>
          </a:p>
          <a:p>
            <a:pPr>
              <a:defRPr/>
            </a:pPr>
            <a:endParaRPr lang="es-CO" dirty="0"/>
          </a:p>
          <a:p>
            <a:pPr>
              <a:defRPr/>
            </a:pPr>
            <a:r>
              <a:rPr lang="es-CO" dirty="0" smtClean="0"/>
              <a:t> </a:t>
            </a:r>
            <a:endParaRPr lang="es-CO" dirty="0"/>
          </a:p>
        </p:txBody>
      </p:sp>
      <p:pic>
        <p:nvPicPr>
          <p:cNvPr id="98306" name="Picture 2" descr="http://t2.gstatic.com/images?q=tbn:ANd9GcT7tDX38Z4lBVGvPx6gsAAL4f-p3aKyBuuTBmF5qobVS20fKRt3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895600"/>
            <a:ext cx="230505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Flecha derecha"/>
          <p:cNvSpPr/>
          <p:nvPr/>
        </p:nvSpPr>
        <p:spPr bwMode="auto">
          <a:xfrm>
            <a:off x="3352800" y="4495800"/>
            <a:ext cx="3810000" cy="484188"/>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lgn="r" fontAlgn="base">
              <a:spcBef>
                <a:spcPct val="0"/>
              </a:spcBef>
              <a:spcAft>
                <a:spcPct val="0"/>
              </a:spcAft>
              <a:defRPr/>
            </a:pPr>
            <a:endParaRPr lang="es-CO" dirty="0">
              <a:solidFill>
                <a:srgbClr val="FFFFFF"/>
              </a:solidFill>
              <a:effectLst>
                <a:outerShdw blurRad="38100" dist="38100" dir="2700000" algn="tl">
                  <a:srgbClr val="000000">
                    <a:alpha val="43137"/>
                  </a:srgbClr>
                </a:outerShdw>
              </a:effectLst>
            </a:endParaRPr>
          </a:p>
        </p:txBody>
      </p:sp>
      <p:pic>
        <p:nvPicPr>
          <p:cNvPr id="6" name="Picture 7" descr="http://t3.gstatic.com/images?q=tbn:ANd9GcQQc7Ehzhd_yUEhKnNvYRBlRmftfV_1Wj99wdamGPZB5EFpjBTR-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2895600"/>
            <a:ext cx="1600200" cy="197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838200" y="5103813"/>
            <a:ext cx="8077200" cy="1323975"/>
          </a:xfrm>
          <a:prstGeom prst="rect">
            <a:avLst/>
          </a:prstGeom>
          <a:solidFill>
            <a:srgbClr val="FFC000"/>
          </a:solidFill>
        </p:spPr>
        <p:txBody>
          <a:bodyPr>
            <a:spAutoFit/>
          </a:bodyPr>
          <a:lstStyle/>
          <a:p>
            <a:pPr algn="r" fontAlgn="base">
              <a:spcBef>
                <a:spcPct val="0"/>
              </a:spcBef>
              <a:spcAft>
                <a:spcPct val="0"/>
              </a:spcAft>
              <a:defRPr/>
            </a:pPr>
            <a:r>
              <a:rPr lang="es-CO" sz="2000" dirty="0">
                <a:solidFill>
                  <a:srgbClr val="0000CC"/>
                </a:solidFill>
                <a:effectLst>
                  <a:outerShdw blurRad="38100" dist="38100" dir="2700000" algn="tl">
                    <a:srgbClr val="000000">
                      <a:alpha val="43137"/>
                    </a:srgbClr>
                  </a:outerShdw>
                </a:effectLst>
              </a:rPr>
              <a:t>La Ley no puede salvar a un pecador, ni puede poner fin al pecado o a su dominio. La Ley revela el pecado </a:t>
            </a:r>
            <a:r>
              <a:rPr lang="es-CO" sz="2000" dirty="0">
                <a:solidFill>
                  <a:srgbClr val="FF0000"/>
                </a:solidFill>
                <a:effectLst>
                  <a:outerShdw blurRad="38100" dist="38100" dir="2700000" algn="tl">
                    <a:srgbClr val="000000">
                      <a:alpha val="43137"/>
                    </a:srgbClr>
                  </a:outerShdw>
                </a:effectLst>
              </a:rPr>
              <a:t>(Rom_3:20)</a:t>
            </a:r>
            <a:r>
              <a:rPr lang="es-CO" sz="2000" dirty="0">
                <a:solidFill>
                  <a:srgbClr val="0000CC"/>
                </a:solidFill>
                <a:effectLst>
                  <a:outerShdw blurRad="38100" dist="38100" dir="2700000" algn="tl">
                    <a:srgbClr val="000000">
                      <a:alpha val="43137"/>
                    </a:srgbClr>
                  </a:outerShdw>
                </a:effectLst>
              </a:rPr>
              <a:t>, y debido a la pecaminosidad del hombre, la Ley agranda, por así decirlo, la transgresión </a:t>
            </a:r>
            <a:r>
              <a:rPr lang="es-CO" sz="2000" dirty="0">
                <a:solidFill>
                  <a:srgbClr val="FF0000"/>
                </a:solidFill>
                <a:effectLst>
                  <a:outerShdw blurRad="38100" dist="38100" dir="2700000" algn="tl">
                    <a:srgbClr val="000000">
                      <a:alpha val="43137"/>
                    </a:srgbClr>
                  </a:outerShdw>
                </a:effectLst>
              </a:rPr>
              <a:t>(Rom_5:20).</a:t>
            </a:r>
          </a:p>
        </p:txBody>
      </p:sp>
    </p:spTree>
    <p:extLst>
      <p:ext uri="{BB962C8B-B14F-4D97-AF65-F5344CB8AC3E}">
        <p14:creationId xmlns:p14="http://schemas.microsoft.com/office/powerpoint/2010/main" val="7021372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1" presetClass="entr" presetSubtype="0" fill="hold" nodeType="clickEffect">
                                  <p:stCondLst>
                                    <p:cond delay="0"/>
                                  </p:stCondLst>
                                  <p:childTnLst>
                                    <p:set>
                                      <p:cBhvr>
                                        <p:cTn id="20" dur="1" fill="hold">
                                          <p:stCondLst>
                                            <p:cond delay="0"/>
                                          </p:stCondLst>
                                        </p:cTn>
                                        <p:tgtEl>
                                          <p:spTgt spid="98306"/>
                                        </p:tgtEl>
                                        <p:attrNameLst>
                                          <p:attrName>style.visibility</p:attrName>
                                        </p:attrNameLst>
                                      </p:cBhvr>
                                      <p:to>
                                        <p:strVal val="visible"/>
                                      </p:to>
                                    </p:set>
                                    <p:anim calcmode="lin" valueType="num">
                                      <p:cBhvr>
                                        <p:cTn id="21" dur="1000" fill="hold"/>
                                        <p:tgtEl>
                                          <p:spTgt spid="98306"/>
                                        </p:tgtEl>
                                        <p:attrNameLst>
                                          <p:attrName>ppt_w</p:attrName>
                                        </p:attrNameLst>
                                      </p:cBhvr>
                                      <p:tavLst>
                                        <p:tav tm="0">
                                          <p:val>
                                            <p:fltVal val="0"/>
                                          </p:val>
                                        </p:tav>
                                        <p:tav tm="100000">
                                          <p:val>
                                            <p:strVal val="#ppt_w"/>
                                          </p:val>
                                        </p:tav>
                                      </p:tavLst>
                                    </p:anim>
                                    <p:anim calcmode="lin" valueType="num">
                                      <p:cBhvr>
                                        <p:cTn id="22" dur="1000" fill="hold"/>
                                        <p:tgtEl>
                                          <p:spTgt spid="98306"/>
                                        </p:tgtEl>
                                        <p:attrNameLst>
                                          <p:attrName>ppt_h</p:attrName>
                                        </p:attrNameLst>
                                      </p:cBhvr>
                                      <p:tavLst>
                                        <p:tav tm="0">
                                          <p:val>
                                            <p:fltVal val="0"/>
                                          </p:val>
                                        </p:tav>
                                        <p:tav tm="100000">
                                          <p:val>
                                            <p:strVal val="#ppt_h"/>
                                          </p:val>
                                        </p:tav>
                                      </p:tavLst>
                                    </p:anim>
                                    <p:anim calcmode="lin" valueType="num">
                                      <p:cBhvr>
                                        <p:cTn id="23" dur="1000" fill="hold"/>
                                        <p:tgtEl>
                                          <p:spTgt spid="98306"/>
                                        </p:tgtEl>
                                        <p:attrNameLst>
                                          <p:attrName>style.rotation</p:attrName>
                                        </p:attrNameLst>
                                      </p:cBhvr>
                                      <p:tavLst>
                                        <p:tav tm="0">
                                          <p:val>
                                            <p:fltVal val="90"/>
                                          </p:val>
                                        </p:tav>
                                        <p:tav tm="100000">
                                          <p:val>
                                            <p:fltVal val="0"/>
                                          </p:val>
                                        </p:tav>
                                      </p:tavLst>
                                    </p:anim>
                                    <p:animEffect transition="in" filter="fade">
                                      <p:cBhvr>
                                        <p:cTn id="24" dur="1000"/>
                                        <p:tgtEl>
                                          <p:spTgt spid="9830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90"/>
                                          </p:val>
                                        </p:tav>
                                        <p:tav tm="100000">
                                          <p:val>
                                            <p:fltVal val="0"/>
                                          </p:val>
                                        </p:tav>
                                      </p:tavLst>
                                    </p:anim>
                                    <p:animEffect transition="in" filter="fade">
                                      <p:cBhvr>
                                        <p:cTn id="32" dur="1000"/>
                                        <p:tgtEl>
                                          <p:spTgt spid="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580">
                                          <p:stCondLst>
                                            <p:cond delay="0"/>
                                          </p:stCondLst>
                                        </p:cTn>
                                        <p:tgtEl>
                                          <p:spTgt spid="4"/>
                                        </p:tgtEl>
                                      </p:cBhvr>
                                    </p:animEffect>
                                    <p:anim calcmode="lin" valueType="num">
                                      <p:cBhvr>
                                        <p:cTn id="3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3" dur="26">
                                          <p:stCondLst>
                                            <p:cond delay="650"/>
                                          </p:stCondLst>
                                        </p:cTn>
                                        <p:tgtEl>
                                          <p:spTgt spid="4"/>
                                        </p:tgtEl>
                                      </p:cBhvr>
                                      <p:to x="100000" y="60000"/>
                                    </p:animScale>
                                    <p:animScale>
                                      <p:cBhvr>
                                        <p:cTn id="44" dur="166" decel="50000">
                                          <p:stCondLst>
                                            <p:cond delay="676"/>
                                          </p:stCondLst>
                                        </p:cTn>
                                        <p:tgtEl>
                                          <p:spTgt spid="4"/>
                                        </p:tgtEl>
                                      </p:cBhvr>
                                      <p:to x="100000" y="100000"/>
                                    </p:animScale>
                                    <p:animScale>
                                      <p:cBhvr>
                                        <p:cTn id="45" dur="26">
                                          <p:stCondLst>
                                            <p:cond delay="1312"/>
                                          </p:stCondLst>
                                        </p:cTn>
                                        <p:tgtEl>
                                          <p:spTgt spid="4"/>
                                        </p:tgtEl>
                                      </p:cBhvr>
                                      <p:to x="100000" y="80000"/>
                                    </p:animScale>
                                    <p:animScale>
                                      <p:cBhvr>
                                        <p:cTn id="46" dur="166" decel="50000">
                                          <p:stCondLst>
                                            <p:cond delay="1338"/>
                                          </p:stCondLst>
                                        </p:cTn>
                                        <p:tgtEl>
                                          <p:spTgt spid="4"/>
                                        </p:tgtEl>
                                      </p:cBhvr>
                                      <p:to x="100000" y="100000"/>
                                    </p:animScale>
                                    <p:animScale>
                                      <p:cBhvr>
                                        <p:cTn id="47" dur="26">
                                          <p:stCondLst>
                                            <p:cond delay="1642"/>
                                          </p:stCondLst>
                                        </p:cTn>
                                        <p:tgtEl>
                                          <p:spTgt spid="4"/>
                                        </p:tgtEl>
                                      </p:cBhvr>
                                      <p:to x="100000" y="90000"/>
                                    </p:animScale>
                                    <p:animScale>
                                      <p:cBhvr>
                                        <p:cTn id="48" dur="166" decel="50000">
                                          <p:stCondLst>
                                            <p:cond delay="1668"/>
                                          </p:stCondLst>
                                        </p:cTn>
                                        <p:tgtEl>
                                          <p:spTgt spid="4"/>
                                        </p:tgtEl>
                                      </p:cBhvr>
                                      <p:to x="100000" y="100000"/>
                                    </p:animScale>
                                    <p:animScale>
                                      <p:cBhvr>
                                        <p:cTn id="49" dur="26">
                                          <p:stCondLst>
                                            <p:cond delay="1808"/>
                                          </p:stCondLst>
                                        </p:cTn>
                                        <p:tgtEl>
                                          <p:spTgt spid="4"/>
                                        </p:tgtEl>
                                      </p:cBhvr>
                                      <p:to x="100000" y="95000"/>
                                    </p:animScale>
                                    <p:animScale>
                                      <p:cBhvr>
                                        <p:cTn id="50" dur="166" decel="50000">
                                          <p:stCondLst>
                                            <p:cond delay="1834"/>
                                          </p:stCondLst>
                                        </p:cTn>
                                        <p:tgtEl>
                                          <p:spTgt spid="4"/>
                                        </p:tgtEl>
                                      </p:cBhvr>
                                      <p:to x="100000" y="100000"/>
                                    </p:animScale>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500" fill="hold"/>
                                        <p:tgtEl>
                                          <p:spTgt spid="5"/>
                                        </p:tgtEl>
                                        <p:attrNameLst>
                                          <p:attrName>ppt_x</p:attrName>
                                        </p:attrNameLst>
                                      </p:cBhvr>
                                      <p:tavLst>
                                        <p:tav tm="0">
                                          <p:val>
                                            <p:strVal val="#ppt_x"/>
                                          </p:val>
                                        </p:tav>
                                        <p:tav tm="100000">
                                          <p:val>
                                            <p:strVal val="#ppt_x"/>
                                          </p:val>
                                        </p:tav>
                                      </p:tavLst>
                                    </p:anim>
                                    <p:anim calcmode="lin" valueType="num">
                                      <p:cBhvr additive="base">
                                        <p:cTn id="5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304800"/>
            <a:ext cx="8007350" cy="1295400"/>
          </a:xfrm>
          <a:solidFill>
            <a:srgbClr val="FFC000"/>
          </a:solidFill>
        </p:spPr>
        <p:txBody>
          <a:bodyPr/>
          <a:lstStyle/>
          <a:p>
            <a:pPr marL="0" indent="0" algn="ctr">
              <a:buFont typeface="Wingdings" pitchFamily="2" charset="2"/>
              <a:buNone/>
            </a:pPr>
            <a:r>
              <a:rPr lang="es-CO" sz="3600" b="1" i="1" smtClean="0">
                <a:solidFill>
                  <a:srgbClr val="FF0000"/>
                </a:solidFill>
                <a:effectLst/>
                <a:latin typeface="Agency FB" pitchFamily="34" charset="0"/>
              </a:rPr>
              <a:t>La ley no puede perdonar los pecados ni </a:t>
            </a:r>
            <a:r>
              <a:rPr lang="es-CO" sz="3600" b="1" i="1" u="sng" smtClean="0">
                <a:solidFill>
                  <a:srgbClr val="FF0000"/>
                </a:solidFill>
                <a:effectLst/>
                <a:latin typeface="Agency FB" pitchFamily="34" charset="0"/>
              </a:rPr>
              <a:t>suministra poder alguno para vencerlos. </a:t>
            </a:r>
          </a:p>
        </p:txBody>
      </p:sp>
      <p:sp>
        <p:nvSpPr>
          <p:cNvPr id="4" name="3 Rectángulo"/>
          <p:cNvSpPr/>
          <p:nvPr/>
        </p:nvSpPr>
        <p:spPr>
          <a:xfrm>
            <a:off x="838200" y="2136775"/>
            <a:ext cx="5257800" cy="2676525"/>
          </a:xfrm>
          <a:prstGeom prst="rect">
            <a:avLst/>
          </a:prstGeom>
          <a:solidFill>
            <a:srgbClr val="92D050"/>
          </a:solidFill>
        </p:spPr>
        <p:txBody>
          <a:bodyPr>
            <a:spAutoFit/>
          </a:bodyPr>
          <a:lstStyle/>
          <a:p>
            <a:pPr algn="r" fontAlgn="base">
              <a:spcBef>
                <a:spcPct val="0"/>
              </a:spcBef>
              <a:spcAft>
                <a:spcPct val="0"/>
              </a:spcAft>
              <a:defRPr/>
            </a:pPr>
            <a:r>
              <a:rPr lang="es-CO" sz="2800" dirty="0">
                <a:solidFill>
                  <a:srgbClr val="FFFFFF"/>
                </a:solidFill>
                <a:effectLst>
                  <a:outerShdw blurRad="38100" dist="38100" dir="2700000" algn="tl">
                    <a:srgbClr val="000000">
                      <a:alpha val="43137"/>
                    </a:srgbClr>
                  </a:outerShdw>
                </a:effectLst>
              </a:rPr>
              <a:t>El pecador que procura salvarse ha o la ley sólo encontrará condenación y estará más fuertemente atado a su pecado, (y distanciado de Dios). </a:t>
            </a:r>
          </a:p>
        </p:txBody>
      </p:sp>
      <p:pic>
        <p:nvPicPr>
          <p:cNvPr id="66565" name="Picture 5" descr="http://t1.gstatic.com/images?q=tbn:ANd9GcRH-GVAZi6sw1fXQK8_N2C1Y77PT1Qp8j3dZyJsKvY235RWGtHz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0925" y="2136775"/>
            <a:ext cx="286067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a:spLocks noChangeArrowheads="1"/>
          </p:cNvSpPr>
          <p:nvPr/>
        </p:nvSpPr>
        <p:spPr bwMode="auto">
          <a:xfrm>
            <a:off x="838200" y="5029200"/>
            <a:ext cx="8153400" cy="1570038"/>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fontAlgn="base">
              <a:spcBef>
                <a:spcPct val="0"/>
              </a:spcBef>
              <a:spcAft>
                <a:spcPct val="0"/>
              </a:spcAft>
            </a:pPr>
            <a:r>
              <a:rPr lang="es-CO" sz="2400">
                <a:solidFill>
                  <a:srgbClr val="0000CC"/>
                </a:solidFill>
              </a:rPr>
              <a:t>Dondequiera que se mantenga el principio de que el hombre puede salvarse a sí mismo por sus propias obras, no habrá ninguna barrera eficaz contra el pecado.</a:t>
            </a:r>
          </a:p>
          <a:p>
            <a:pPr algn="r" fontAlgn="base">
              <a:spcBef>
                <a:spcPct val="0"/>
              </a:spcBef>
              <a:spcAft>
                <a:spcPct val="0"/>
              </a:spcAft>
            </a:pPr>
            <a:r>
              <a:rPr lang="es-CO" sz="2400">
                <a:solidFill>
                  <a:srgbClr val="0000CC"/>
                </a:solidFill>
              </a:rPr>
              <a:t> (DTG 26-27). </a:t>
            </a:r>
          </a:p>
        </p:txBody>
      </p:sp>
      <p:sp>
        <p:nvSpPr>
          <p:cNvPr id="6" name="5 Rectángulo"/>
          <p:cNvSpPr>
            <a:spLocks noChangeArrowheads="1"/>
          </p:cNvSpPr>
          <p:nvPr/>
        </p:nvSpPr>
        <p:spPr bwMode="auto">
          <a:xfrm>
            <a:off x="7010400" y="2136775"/>
            <a:ext cx="973138" cy="1200150"/>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es-CO">
                <a:solidFill>
                  <a:srgbClr val="002060"/>
                </a:solidFill>
              </a:rPr>
              <a:t>Esta brecha más se amplía</a:t>
            </a:r>
          </a:p>
        </p:txBody>
      </p:sp>
    </p:spTree>
    <p:extLst>
      <p:ext uri="{BB962C8B-B14F-4D97-AF65-F5344CB8AC3E}">
        <p14:creationId xmlns:p14="http://schemas.microsoft.com/office/powerpoint/2010/main" val="7380677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31" presetClass="entr" presetSubtype="0" fill="hold" nodeType="clickEffect">
                                  <p:stCondLst>
                                    <p:cond delay="0"/>
                                  </p:stCondLst>
                                  <p:childTnLst>
                                    <p:set>
                                      <p:cBhvr>
                                        <p:cTn id="23" dur="1" fill="hold">
                                          <p:stCondLst>
                                            <p:cond delay="0"/>
                                          </p:stCondLst>
                                        </p:cTn>
                                        <p:tgtEl>
                                          <p:spTgt spid="66565"/>
                                        </p:tgtEl>
                                        <p:attrNameLst>
                                          <p:attrName>style.visibility</p:attrName>
                                        </p:attrNameLst>
                                      </p:cBhvr>
                                      <p:to>
                                        <p:strVal val="visible"/>
                                      </p:to>
                                    </p:set>
                                    <p:anim calcmode="lin" valueType="num">
                                      <p:cBhvr>
                                        <p:cTn id="24" dur="1000" fill="hold"/>
                                        <p:tgtEl>
                                          <p:spTgt spid="66565"/>
                                        </p:tgtEl>
                                        <p:attrNameLst>
                                          <p:attrName>ppt_w</p:attrName>
                                        </p:attrNameLst>
                                      </p:cBhvr>
                                      <p:tavLst>
                                        <p:tav tm="0">
                                          <p:val>
                                            <p:fltVal val="0"/>
                                          </p:val>
                                        </p:tav>
                                        <p:tav tm="100000">
                                          <p:val>
                                            <p:strVal val="#ppt_w"/>
                                          </p:val>
                                        </p:tav>
                                      </p:tavLst>
                                    </p:anim>
                                    <p:anim calcmode="lin" valueType="num">
                                      <p:cBhvr>
                                        <p:cTn id="25" dur="1000" fill="hold"/>
                                        <p:tgtEl>
                                          <p:spTgt spid="66565"/>
                                        </p:tgtEl>
                                        <p:attrNameLst>
                                          <p:attrName>ppt_h</p:attrName>
                                        </p:attrNameLst>
                                      </p:cBhvr>
                                      <p:tavLst>
                                        <p:tav tm="0">
                                          <p:val>
                                            <p:fltVal val="0"/>
                                          </p:val>
                                        </p:tav>
                                        <p:tav tm="100000">
                                          <p:val>
                                            <p:strVal val="#ppt_h"/>
                                          </p:val>
                                        </p:tav>
                                      </p:tavLst>
                                    </p:anim>
                                    <p:anim calcmode="lin" valueType="num">
                                      <p:cBhvr>
                                        <p:cTn id="26" dur="1000" fill="hold"/>
                                        <p:tgtEl>
                                          <p:spTgt spid="66565"/>
                                        </p:tgtEl>
                                        <p:attrNameLst>
                                          <p:attrName>style.rotation</p:attrName>
                                        </p:attrNameLst>
                                      </p:cBhvr>
                                      <p:tavLst>
                                        <p:tav tm="0">
                                          <p:val>
                                            <p:fltVal val="90"/>
                                          </p:val>
                                        </p:tav>
                                        <p:tav tm="100000">
                                          <p:val>
                                            <p:fltVal val="0"/>
                                          </p:val>
                                        </p:tav>
                                      </p:tavLst>
                                    </p:anim>
                                    <p:animEffect transition="in" filter="fade">
                                      <p:cBhvr>
                                        <p:cTn id="27" dur="1000"/>
                                        <p:tgtEl>
                                          <p:spTgt spid="6656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heel(1)">
                                      <p:cBhvr>
                                        <p:cTn id="32" dur="2000"/>
                                        <p:tgtEl>
                                          <p:spTgt spid="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Effect transition="in" filter="fade">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5800" y="533400"/>
            <a:ext cx="8077200" cy="2438400"/>
          </a:xfrm>
          <a:solidFill>
            <a:srgbClr val="FFFF00"/>
          </a:solidFill>
        </p:spPr>
        <p:txBody>
          <a:bodyPr/>
          <a:lstStyle/>
          <a:p>
            <a:pPr marL="0" indent="0">
              <a:buFont typeface="Wingdings" pitchFamily="2" charset="2"/>
              <a:buNone/>
              <a:defRPr/>
            </a:pPr>
            <a:r>
              <a:rPr lang="es-CO" dirty="0" smtClean="0">
                <a:solidFill>
                  <a:srgbClr val="FF0000"/>
                </a:solidFill>
              </a:rPr>
              <a:t>Rom.7:4.</a:t>
            </a:r>
            <a:r>
              <a:rPr lang="es-CO" b="1" baseline="30000" dirty="0" smtClean="0"/>
              <a:t> </a:t>
            </a:r>
            <a:r>
              <a:rPr lang="es-CO" sz="2800" dirty="0" smtClean="0">
                <a:solidFill>
                  <a:srgbClr val="002060"/>
                </a:solidFill>
                <a:effectLst/>
              </a:rPr>
              <a:t>Así pues, hermanos míos, también vosotros quedasteis muertos respecto de la ley por el cuerpo del Mesías, </a:t>
            </a:r>
            <a:r>
              <a:rPr lang="es-CO" sz="2800" u="sng" dirty="0" smtClean="0">
                <a:solidFill>
                  <a:srgbClr val="002060"/>
                </a:solidFill>
                <a:effectLst/>
              </a:rPr>
              <a:t>para pertenecer a otro: a aquel que fue resucitado de entre los muertos, a fin de que fructificáramos para Dios</a:t>
            </a:r>
            <a:r>
              <a:rPr lang="es-CO" sz="2800" dirty="0" smtClean="0">
                <a:solidFill>
                  <a:srgbClr val="002060"/>
                </a:solidFill>
                <a:effectLst/>
              </a:rPr>
              <a:t>.</a:t>
            </a:r>
          </a:p>
        </p:txBody>
      </p:sp>
      <p:sp>
        <p:nvSpPr>
          <p:cNvPr id="2" name="1 Rectángulo"/>
          <p:cNvSpPr/>
          <p:nvPr/>
        </p:nvSpPr>
        <p:spPr>
          <a:xfrm>
            <a:off x="809625" y="3505200"/>
            <a:ext cx="4114800" cy="3046413"/>
          </a:xfrm>
          <a:prstGeom prst="rect">
            <a:avLst/>
          </a:prstGeom>
          <a:solidFill>
            <a:schemeClr val="accent5">
              <a:lumMod val="40000"/>
              <a:lumOff val="60000"/>
            </a:schemeClr>
          </a:solidFill>
        </p:spPr>
        <p:txBody>
          <a:bodyPr>
            <a:spAutoFit/>
          </a:bodyPr>
          <a:lstStyle/>
          <a:p>
            <a:pPr algn="r" fontAlgn="base">
              <a:spcBef>
                <a:spcPct val="0"/>
              </a:spcBef>
              <a:spcAft>
                <a:spcPct val="0"/>
              </a:spcAft>
              <a:defRPr/>
            </a:pPr>
            <a:r>
              <a:rPr lang="es-CO" sz="2400" b="1" dirty="0">
                <a:solidFill>
                  <a:srgbClr val="0070C0"/>
                </a:solidFill>
              </a:rPr>
              <a:t>A partir del momento en que nos entregamos a Cristo, le pertenecemos a Él, a Cristo, a fin de que «fructificáramos para Dios», es decir, para que sigamos obedeciendo lo que ordena la Ley.</a:t>
            </a:r>
          </a:p>
        </p:txBody>
      </p:sp>
      <p:pic>
        <p:nvPicPr>
          <p:cNvPr id="67588" name="Picture 4" descr="http://t3.gstatic.com/images?q=tbn:ANd9GcRMBIJsLi1wDdS9bzlHJIWz8liUNIM3rooInp1GpkuCqDjhf9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3505200"/>
            <a:ext cx="32766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58565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7588"/>
                                        </p:tgtEl>
                                        <p:attrNameLst>
                                          <p:attrName>style.visibility</p:attrName>
                                        </p:attrNameLst>
                                      </p:cBhvr>
                                      <p:to>
                                        <p:strVal val="visible"/>
                                      </p:to>
                                    </p:set>
                                    <p:animEffect transition="in" filter="fade">
                                      <p:cBhvr>
                                        <p:cTn id="7" dur="1000"/>
                                        <p:tgtEl>
                                          <p:spTgt spid="67588"/>
                                        </p:tgtEl>
                                      </p:cBhvr>
                                    </p:animEffect>
                                    <p:anim calcmode="lin" valueType="num">
                                      <p:cBhvr>
                                        <p:cTn id="8" dur="1000" fill="hold"/>
                                        <p:tgtEl>
                                          <p:spTgt spid="67588"/>
                                        </p:tgtEl>
                                        <p:attrNameLst>
                                          <p:attrName>ppt_x</p:attrName>
                                        </p:attrNameLst>
                                      </p:cBhvr>
                                      <p:tavLst>
                                        <p:tav tm="0">
                                          <p:val>
                                            <p:strVal val="#ppt_x"/>
                                          </p:val>
                                        </p:tav>
                                        <p:tav tm="100000">
                                          <p:val>
                                            <p:strVal val="#ppt_x"/>
                                          </p:val>
                                        </p:tav>
                                      </p:tavLst>
                                    </p:anim>
                                    <p:anim calcmode="lin" valueType="num">
                                      <p:cBhvr>
                                        <p:cTn id="9" dur="1000" fill="hold"/>
                                        <p:tgtEl>
                                          <p:spTgt spid="6758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lstStyle/>
          <a:p>
            <a:pPr algn="ctr">
              <a:defRPr/>
            </a:pPr>
            <a:r>
              <a:rPr lang="es-CO" sz="3200" dirty="0" smtClean="0">
                <a:solidFill>
                  <a:schemeClr val="tx2">
                    <a:lumMod val="10000"/>
                  </a:schemeClr>
                </a:solidFill>
                <a:effectLst/>
                <a:latin typeface="Agency FB" pitchFamily="34" charset="0"/>
              </a:rPr>
              <a:t>¿Con que palabras responde Pablo una comprensión equivocada entre la ley y la gracía?</a:t>
            </a:r>
            <a:endParaRPr lang="es-CO" sz="3200" dirty="0">
              <a:solidFill>
                <a:schemeClr val="tx2">
                  <a:lumMod val="10000"/>
                </a:schemeClr>
              </a:solidFill>
              <a:effectLst/>
              <a:latin typeface="Agency FB" pitchFamily="34" charset="0"/>
            </a:endParaRPr>
          </a:p>
        </p:txBody>
      </p:sp>
      <p:sp>
        <p:nvSpPr>
          <p:cNvPr id="3" name="2 Marcador de contenido"/>
          <p:cNvSpPr>
            <a:spLocks noGrp="1"/>
          </p:cNvSpPr>
          <p:nvPr>
            <p:ph idx="1"/>
          </p:nvPr>
        </p:nvSpPr>
        <p:spPr>
          <a:xfrm>
            <a:off x="304800" y="1905000"/>
            <a:ext cx="8540750" cy="4724400"/>
          </a:xfrm>
          <a:gradFill>
            <a:gsLst>
              <a:gs pos="0">
                <a:srgbClr val="FFEFD1"/>
              </a:gs>
              <a:gs pos="64999">
                <a:srgbClr val="F0EBD5"/>
              </a:gs>
              <a:gs pos="100000">
                <a:srgbClr val="D1C39F"/>
              </a:gs>
            </a:gsLst>
            <a:lin ang="5400000" scaled="0"/>
          </a:gradFill>
        </p:spPr>
        <p:txBody>
          <a:bodyPr/>
          <a:lstStyle/>
          <a:p>
            <a:pPr marL="0" indent="0" algn="ctr">
              <a:buFont typeface="Wingdings" pitchFamily="2" charset="2"/>
              <a:buNone/>
              <a:defRPr/>
            </a:pPr>
            <a:r>
              <a:rPr lang="es-CO" sz="2800" dirty="0" smtClean="0">
                <a:solidFill>
                  <a:srgbClr val="FF0000"/>
                </a:solidFill>
                <a:effectLst/>
              </a:rPr>
              <a:t>Rom. 7:7.</a:t>
            </a:r>
            <a:r>
              <a:rPr lang="es-CO" sz="2800" dirty="0" smtClean="0"/>
              <a:t> </a:t>
            </a:r>
            <a:r>
              <a:rPr lang="es-CO" sz="2800" dirty="0">
                <a:solidFill>
                  <a:srgbClr val="0070C0"/>
                </a:solidFill>
                <a:effectLst/>
              </a:rPr>
              <a:t>¿Qué diremos, pues? ¿La ley es pecado</a:t>
            </a:r>
            <a:r>
              <a:rPr lang="es-CO" sz="2800" dirty="0" smtClean="0">
                <a:solidFill>
                  <a:srgbClr val="0070C0"/>
                </a:solidFill>
                <a:effectLst/>
              </a:rPr>
              <a:t>?</a:t>
            </a:r>
            <a:r>
              <a:rPr lang="es-CO" sz="2800" dirty="0">
                <a:solidFill>
                  <a:srgbClr val="0070C0"/>
                </a:solidFill>
                <a:effectLst/>
              </a:rPr>
              <a:t> En ninguna manera. Pero yo no conocí el pecado sino por la ley; porque tampoco conociera la codicia, si la ley no dijera: No codiciarás</a:t>
            </a:r>
            <a:r>
              <a:rPr lang="es-CO" sz="2800" dirty="0" smtClean="0">
                <a:solidFill>
                  <a:srgbClr val="0070C0"/>
                </a:solidFill>
                <a:effectLst/>
              </a:rPr>
              <a:t>.</a:t>
            </a:r>
          </a:p>
          <a:p>
            <a:pPr marL="0" indent="0" algn="ctr">
              <a:buFont typeface="Wingdings" pitchFamily="2" charset="2"/>
              <a:buNone/>
              <a:defRPr/>
            </a:pPr>
            <a:r>
              <a:rPr lang="es-CO" sz="2800" b="1" i="1" dirty="0" smtClean="0">
                <a:solidFill>
                  <a:srgbClr val="FF0000"/>
                </a:solidFill>
                <a:effectLst/>
              </a:rPr>
              <a:t>¿A qué mandamiento se refiere San Pablo?</a:t>
            </a:r>
            <a:endParaRPr lang="es-CO" sz="2800" b="1" i="1" dirty="0">
              <a:solidFill>
                <a:srgbClr val="FF0000"/>
              </a:solidFill>
              <a:effectLst/>
            </a:endParaRPr>
          </a:p>
          <a:p>
            <a:pPr marL="0" indent="0" algn="ctr">
              <a:buFont typeface="Wingdings" pitchFamily="2" charset="2"/>
              <a:buNone/>
              <a:defRPr/>
            </a:pPr>
            <a:r>
              <a:rPr lang="es-CO" sz="2800" dirty="0" smtClean="0">
                <a:solidFill>
                  <a:schemeClr val="accent4">
                    <a:lumMod val="10000"/>
                  </a:schemeClr>
                </a:solidFill>
                <a:effectLst/>
              </a:rPr>
              <a:t>Pablo está mencionando aquí el desino mandamiento. </a:t>
            </a:r>
            <a:r>
              <a:rPr lang="es-CO" sz="2800" dirty="0" smtClean="0">
                <a:solidFill>
                  <a:srgbClr val="FF0000"/>
                </a:solidFill>
                <a:effectLst/>
              </a:rPr>
              <a:t>Éxodo 20:17.</a:t>
            </a:r>
          </a:p>
          <a:p>
            <a:pPr marL="0" indent="0" algn="ctr">
              <a:buFont typeface="Wingdings" pitchFamily="2" charset="2"/>
              <a:buNone/>
              <a:defRPr/>
            </a:pPr>
            <a:r>
              <a:rPr lang="es-CO" sz="2800" b="1" baseline="30000" dirty="0" smtClean="0">
                <a:solidFill>
                  <a:srgbClr val="0070C0"/>
                </a:solidFill>
                <a:effectLst/>
              </a:rPr>
              <a:t>«</a:t>
            </a:r>
            <a:r>
              <a:rPr lang="es-CO" sz="2800" dirty="0" smtClean="0">
                <a:solidFill>
                  <a:srgbClr val="0070C0"/>
                </a:solidFill>
                <a:effectLst/>
              </a:rPr>
              <a:t>No </a:t>
            </a:r>
            <a:r>
              <a:rPr lang="es-CO" sz="2800" dirty="0">
                <a:solidFill>
                  <a:srgbClr val="0070C0"/>
                </a:solidFill>
                <a:effectLst/>
              </a:rPr>
              <a:t>codiciarás la casa de tu prójimo, no codiciarás la mujer de tu prójimo, ni su siervo, ni su criada, ni su buey, ni su asno, ni cosa alguna de tu </a:t>
            </a:r>
            <a:r>
              <a:rPr lang="es-CO" sz="2800" dirty="0" smtClean="0">
                <a:solidFill>
                  <a:srgbClr val="0070C0"/>
                </a:solidFill>
                <a:effectLst/>
              </a:rPr>
              <a:t>prójimo» </a:t>
            </a:r>
            <a:endParaRPr lang="es-CO" sz="2800" dirty="0">
              <a:solidFill>
                <a:srgbClr val="0070C0"/>
              </a:solidFill>
              <a:effectLst/>
            </a:endParaRPr>
          </a:p>
        </p:txBody>
      </p:sp>
    </p:spTree>
    <p:extLst>
      <p:ext uri="{BB962C8B-B14F-4D97-AF65-F5344CB8AC3E}">
        <p14:creationId xmlns:p14="http://schemas.microsoft.com/office/powerpoint/2010/main" val="42009371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1)">
                                      <p:cBhvr>
                                        <p:cTn id="12" dur="2000"/>
                                        <p:tgtEl>
                                          <p:spTgt spid="3">
                                            <p:bg/>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457200"/>
            <a:ext cx="8007350" cy="5638800"/>
          </a:xfrm>
          <a:solidFill>
            <a:schemeClr val="accent2">
              <a:lumMod val="20000"/>
              <a:lumOff val="80000"/>
            </a:schemeClr>
          </a:solidFill>
        </p:spPr>
        <p:txBody>
          <a:bodyPr/>
          <a:lstStyle/>
          <a:p>
            <a:pPr marL="0" indent="0" algn="ctr">
              <a:buFont typeface="Wingdings" pitchFamily="2" charset="2"/>
              <a:buNone/>
              <a:defRPr/>
            </a:pPr>
            <a:r>
              <a:rPr lang="es-CO" sz="2800" dirty="0" smtClean="0">
                <a:solidFill>
                  <a:srgbClr val="FF0000"/>
                </a:solidFill>
                <a:effectLst/>
              </a:rPr>
              <a:t>Rom.7:5</a:t>
            </a:r>
            <a:r>
              <a:rPr lang="es-CO" sz="2800" dirty="0" smtClean="0"/>
              <a:t>. </a:t>
            </a:r>
            <a:r>
              <a:rPr lang="es-CO" sz="2800" dirty="0" smtClean="0">
                <a:solidFill>
                  <a:srgbClr val="0070C0"/>
                </a:solidFill>
                <a:effectLst/>
              </a:rPr>
              <a:t>Porque </a:t>
            </a:r>
            <a:r>
              <a:rPr lang="es-CO" sz="2800" dirty="0">
                <a:solidFill>
                  <a:srgbClr val="0070C0"/>
                </a:solidFill>
                <a:effectLst/>
              </a:rPr>
              <a:t>mientras estábamos en la </a:t>
            </a:r>
            <a:r>
              <a:rPr lang="es-CO" sz="2800" dirty="0" smtClean="0">
                <a:solidFill>
                  <a:srgbClr val="0070C0"/>
                </a:solidFill>
                <a:effectLst/>
              </a:rPr>
              <a:t>carne</a:t>
            </a:r>
            <a:r>
              <a:rPr lang="es-CO" sz="2800" dirty="0" smtClean="0"/>
              <a:t> </a:t>
            </a:r>
            <a:r>
              <a:rPr lang="es-CO" sz="2800" dirty="0" smtClean="0">
                <a:solidFill>
                  <a:schemeClr val="accent4">
                    <a:lumMod val="10000"/>
                  </a:schemeClr>
                </a:solidFill>
                <a:effectLst/>
              </a:rPr>
              <a:t>( o sea, antes de conocer a Cristo)</a:t>
            </a:r>
            <a:r>
              <a:rPr lang="es-CO" sz="2800" dirty="0" smtClean="0"/>
              <a:t>, </a:t>
            </a:r>
            <a:r>
              <a:rPr lang="es-CO" sz="2800" dirty="0">
                <a:solidFill>
                  <a:srgbClr val="0070C0"/>
                </a:solidFill>
                <a:effectLst/>
              </a:rPr>
              <a:t>las pasiones pecaminosas que eran por la ley obraban en nuestros miembros llevando fruto para muerte</a:t>
            </a:r>
            <a:r>
              <a:rPr lang="es-CO" sz="2800" dirty="0" smtClean="0">
                <a:solidFill>
                  <a:srgbClr val="0070C0"/>
                </a:solidFill>
                <a:effectLst/>
              </a:rPr>
              <a:t>.</a:t>
            </a:r>
          </a:p>
          <a:p>
            <a:pPr marL="0" indent="0" algn="ctr">
              <a:buFont typeface="Wingdings" pitchFamily="2" charset="2"/>
              <a:buNone/>
              <a:defRPr/>
            </a:pPr>
            <a:r>
              <a:rPr lang="es-CO" sz="2800" dirty="0" smtClean="0">
                <a:solidFill>
                  <a:srgbClr val="FF0000"/>
                </a:solidFill>
                <a:effectLst/>
              </a:rPr>
              <a:t>¿</a:t>
            </a:r>
            <a:r>
              <a:rPr lang="es-CO" sz="2800" dirty="0">
                <a:solidFill>
                  <a:srgbClr val="FF0000"/>
                </a:solidFill>
                <a:effectLst/>
              </a:rPr>
              <a:t>Significa esto que la ley </a:t>
            </a:r>
            <a:r>
              <a:rPr lang="es-CO" sz="2800" dirty="0" smtClean="0">
                <a:solidFill>
                  <a:srgbClr val="FF0000"/>
                </a:solidFill>
                <a:effectLst/>
              </a:rPr>
              <a:t>(ahora) es </a:t>
            </a:r>
            <a:r>
              <a:rPr lang="es-CO" sz="2800" dirty="0">
                <a:solidFill>
                  <a:srgbClr val="FF0000"/>
                </a:solidFill>
                <a:effectLst/>
              </a:rPr>
              <a:t>algo pecaminoso, cuyo único propósito es hacer que los hombres </a:t>
            </a:r>
            <a:r>
              <a:rPr lang="es-CO" sz="2800" dirty="0" smtClean="0">
                <a:solidFill>
                  <a:srgbClr val="FF0000"/>
                </a:solidFill>
                <a:effectLst/>
              </a:rPr>
              <a:t>sean </a:t>
            </a:r>
            <a:r>
              <a:rPr lang="es-CO" sz="2800" dirty="0">
                <a:solidFill>
                  <a:srgbClr val="FF0000"/>
                </a:solidFill>
                <a:effectLst/>
              </a:rPr>
              <a:t>peores de lo que eran antes</a:t>
            </a:r>
            <a:r>
              <a:rPr lang="es-CO" sz="2800" dirty="0" smtClean="0">
                <a:solidFill>
                  <a:srgbClr val="FF0000"/>
                </a:solidFill>
                <a:effectLst/>
              </a:rPr>
              <a:t>?</a:t>
            </a:r>
          </a:p>
          <a:p>
            <a:pPr marL="0" indent="0" algn="ctr">
              <a:buFont typeface="Wingdings" pitchFamily="2" charset="2"/>
              <a:buNone/>
              <a:defRPr/>
            </a:pPr>
            <a:endParaRPr lang="es-CO" sz="2800" dirty="0">
              <a:solidFill>
                <a:srgbClr val="FF0000"/>
              </a:solidFill>
              <a:effectLst/>
            </a:endParaRPr>
          </a:p>
          <a:p>
            <a:pPr marL="0" indent="0" algn="ctr">
              <a:buFont typeface="Wingdings" pitchFamily="2" charset="2"/>
              <a:buNone/>
              <a:defRPr/>
            </a:pPr>
            <a:r>
              <a:rPr lang="es-CO" sz="2800" dirty="0">
                <a:solidFill>
                  <a:schemeClr val="accent4">
                    <a:lumMod val="10000"/>
                  </a:schemeClr>
                </a:solidFill>
                <a:effectLst/>
              </a:rPr>
              <a:t>Pablo responde explicando que el mal no está en la </a:t>
            </a:r>
            <a:r>
              <a:rPr lang="es-CO" sz="2800" dirty="0" smtClean="0">
                <a:solidFill>
                  <a:schemeClr val="accent4">
                    <a:lumMod val="10000"/>
                  </a:schemeClr>
                </a:solidFill>
                <a:effectLst/>
              </a:rPr>
              <a:t>Ley </a:t>
            </a:r>
            <a:r>
              <a:rPr lang="es-CO" sz="2800" dirty="0">
                <a:solidFill>
                  <a:schemeClr val="accent4">
                    <a:lumMod val="10000"/>
                  </a:schemeClr>
                </a:solidFill>
                <a:effectLst/>
              </a:rPr>
              <a:t>sino en el </a:t>
            </a:r>
            <a:r>
              <a:rPr lang="es-CO" sz="2800" dirty="0" smtClean="0">
                <a:solidFill>
                  <a:schemeClr val="accent4">
                    <a:lumMod val="10000"/>
                  </a:schemeClr>
                </a:solidFill>
                <a:effectLst/>
              </a:rPr>
              <a:t>hombre (que no cumple la Ley).  </a:t>
            </a:r>
          </a:p>
        </p:txBody>
      </p:sp>
    </p:spTree>
    <p:extLst>
      <p:ext uri="{BB962C8B-B14F-4D97-AF65-F5344CB8AC3E}">
        <p14:creationId xmlns:p14="http://schemas.microsoft.com/office/powerpoint/2010/main" val="12882433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381000"/>
            <a:ext cx="8007350" cy="6172200"/>
          </a:xfrm>
          <a:gradFill>
            <a:gsLst>
              <a:gs pos="0">
                <a:srgbClr val="8488C4"/>
              </a:gs>
              <a:gs pos="53000">
                <a:srgbClr val="D4DEFF"/>
              </a:gs>
              <a:gs pos="83000">
                <a:srgbClr val="D4DEFF"/>
              </a:gs>
              <a:gs pos="100000">
                <a:srgbClr val="96AB94"/>
              </a:gs>
            </a:gsLst>
            <a:lin ang="5400000" scaled="0"/>
          </a:gradFill>
        </p:spPr>
        <p:txBody>
          <a:bodyPr/>
          <a:lstStyle/>
          <a:p>
            <a:pPr marL="0" indent="0" algn="ctr">
              <a:buFont typeface="Wingdings" pitchFamily="2" charset="2"/>
              <a:buNone/>
              <a:defRPr/>
            </a:pPr>
            <a:r>
              <a:rPr lang="es-CO" sz="2800" dirty="0" smtClean="0">
                <a:solidFill>
                  <a:schemeClr val="accent4">
                    <a:lumMod val="10000"/>
                  </a:schemeClr>
                </a:solidFill>
                <a:effectLst/>
              </a:rPr>
              <a:t>Es lo mismo que dice Dios refiriéndose al pacto antiguo: </a:t>
            </a:r>
            <a:r>
              <a:rPr lang="es-CO" sz="2800" dirty="0" smtClean="0">
                <a:solidFill>
                  <a:srgbClr val="FF0000"/>
                </a:solidFill>
                <a:effectLst/>
              </a:rPr>
              <a:t>Heb.8:8-9.</a:t>
            </a:r>
            <a:r>
              <a:rPr lang="es-CO" sz="2800" dirty="0" smtClean="0">
                <a:solidFill>
                  <a:schemeClr val="accent4">
                    <a:lumMod val="10000"/>
                  </a:schemeClr>
                </a:solidFill>
                <a:effectLst/>
              </a:rPr>
              <a:t> </a:t>
            </a:r>
            <a:r>
              <a:rPr lang="es-CO" sz="2800" u="sng" dirty="0" smtClean="0">
                <a:solidFill>
                  <a:schemeClr val="accent4">
                    <a:lumMod val="10000"/>
                  </a:schemeClr>
                </a:solidFill>
                <a:effectLst/>
              </a:rPr>
              <a:t>«Ellos no permanecieron en mi pacto»</a:t>
            </a:r>
            <a:r>
              <a:rPr lang="es-CO" sz="2800" dirty="0" smtClean="0">
                <a:solidFill>
                  <a:schemeClr val="accent4">
                    <a:lumMod val="10000"/>
                  </a:schemeClr>
                </a:solidFill>
                <a:effectLst/>
              </a:rPr>
              <a:t>. El mal no estaba en el pacto sino en «ellos», los israelitas, que no cumplieron con el pacto.</a:t>
            </a:r>
          </a:p>
          <a:p>
            <a:pPr>
              <a:defRPr/>
            </a:pPr>
            <a:endParaRPr lang="es-CO" sz="2800" dirty="0" smtClean="0">
              <a:solidFill>
                <a:schemeClr val="accent4">
                  <a:lumMod val="10000"/>
                </a:schemeClr>
              </a:solidFill>
              <a:effectLst/>
            </a:endParaRPr>
          </a:p>
          <a:p>
            <a:pPr marL="0" indent="0" algn="ctr">
              <a:buFont typeface="Wingdings" pitchFamily="2" charset="2"/>
              <a:buNone/>
              <a:defRPr/>
            </a:pPr>
            <a:r>
              <a:rPr lang="es-CO" sz="2800" dirty="0">
                <a:solidFill>
                  <a:schemeClr val="accent4">
                    <a:lumMod val="10000"/>
                  </a:schemeClr>
                </a:solidFill>
                <a:effectLst/>
              </a:rPr>
              <a:t> </a:t>
            </a:r>
            <a:r>
              <a:rPr lang="es-CO" sz="2800" dirty="0" smtClean="0">
                <a:solidFill>
                  <a:schemeClr val="accent4">
                    <a:lumMod val="10000"/>
                  </a:schemeClr>
                </a:solidFill>
                <a:effectLst/>
              </a:rPr>
              <a:t>Pablo continua diciendo: </a:t>
            </a:r>
            <a:r>
              <a:rPr lang="es-CO" sz="2800" b="1" i="1" baseline="30000" dirty="0" smtClean="0">
                <a:solidFill>
                  <a:srgbClr val="0070C0"/>
                </a:solidFill>
                <a:effectLst/>
              </a:rPr>
              <a:t>«</a:t>
            </a:r>
            <a:r>
              <a:rPr lang="es-CO" sz="2800" i="1" dirty="0" smtClean="0">
                <a:solidFill>
                  <a:srgbClr val="0070C0"/>
                </a:solidFill>
                <a:effectLst/>
              </a:rPr>
              <a:t>Mas </a:t>
            </a:r>
            <a:r>
              <a:rPr lang="es-CO" sz="2800" i="1" dirty="0">
                <a:solidFill>
                  <a:srgbClr val="0070C0"/>
                </a:solidFill>
                <a:effectLst/>
              </a:rPr>
              <a:t>el pecado, tomando ocasión por el mandamiento, produjo en mí toda codicia; porque sin la ley el pecado está </a:t>
            </a:r>
            <a:r>
              <a:rPr lang="es-CO" sz="2800" i="1" dirty="0" smtClean="0">
                <a:solidFill>
                  <a:srgbClr val="0070C0"/>
                </a:solidFill>
                <a:effectLst/>
              </a:rPr>
              <a:t>muerto»</a:t>
            </a:r>
            <a:r>
              <a:rPr lang="es-CO" sz="2800" dirty="0" smtClean="0"/>
              <a:t> </a:t>
            </a:r>
            <a:r>
              <a:rPr lang="es-CO" sz="2800" dirty="0" smtClean="0">
                <a:solidFill>
                  <a:srgbClr val="FF0000"/>
                </a:solidFill>
                <a:effectLst/>
              </a:rPr>
              <a:t>Rom.7:8.</a:t>
            </a:r>
            <a:r>
              <a:rPr lang="es-CO" sz="2800" dirty="0" smtClean="0">
                <a:solidFill>
                  <a:schemeClr val="accent4">
                    <a:lumMod val="10000"/>
                  </a:schemeClr>
                </a:solidFill>
                <a:effectLst/>
              </a:rPr>
              <a:t> (Es decir: si no existiera ley, no existiría pecado), sin embargo, dice Pablo:  </a:t>
            </a:r>
            <a:r>
              <a:rPr lang="es-CO" sz="2800" dirty="0" smtClean="0">
                <a:solidFill>
                  <a:srgbClr val="0070C0"/>
                </a:solidFill>
                <a:effectLst/>
              </a:rPr>
              <a:t>«la ley es santa, justa y buena»</a:t>
            </a:r>
            <a:r>
              <a:rPr lang="es-CO" sz="2800" dirty="0" smtClean="0">
                <a:solidFill>
                  <a:schemeClr val="accent4">
                    <a:lumMod val="10000"/>
                  </a:schemeClr>
                </a:solidFill>
                <a:effectLst/>
              </a:rPr>
              <a:t> </a:t>
            </a:r>
            <a:r>
              <a:rPr lang="es-CO" sz="2800" dirty="0" smtClean="0">
                <a:solidFill>
                  <a:srgbClr val="FF0000"/>
                </a:solidFill>
                <a:effectLst/>
              </a:rPr>
              <a:t>(Rom.7:12).</a:t>
            </a:r>
            <a:r>
              <a:rPr lang="es-CO" sz="2800" dirty="0" smtClean="0">
                <a:solidFill>
                  <a:schemeClr val="accent4">
                    <a:lumMod val="10000"/>
                  </a:schemeClr>
                </a:solidFill>
                <a:effectLst/>
              </a:rPr>
              <a:t> Note que esto lo dijo Pablo por el año 58 d.C.</a:t>
            </a:r>
          </a:p>
          <a:p>
            <a:pPr>
              <a:defRPr/>
            </a:pPr>
            <a:endParaRPr lang="es-CO" dirty="0"/>
          </a:p>
        </p:txBody>
      </p:sp>
    </p:spTree>
    <p:extLst>
      <p:ext uri="{BB962C8B-B14F-4D97-AF65-F5344CB8AC3E}">
        <p14:creationId xmlns:p14="http://schemas.microsoft.com/office/powerpoint/2010/main" val="26774511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D6B19C"/>
            </a:gs>
            <a:gs pos="30000">
              <a:srgbClr val="D49E6C"/>
            </a:gs>
            <a:gs pos="70000">
              <a:srgbClr val="A65528"/>
            </a:gs>
            <a:gs pos="100000">
              <a:srgbClr val="663012"/>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1000" y="457200"/>
            <a:ext cx="8464550" cy="2819400"/>
          </a:xfrm>
          <a:gradFill>
            <a:gsLst>
              <a:gs pos="0">
                <a:srgbClr val="FFEFD1"/>
              </a:gs>
              <a:gs pos="64999">
                <a:srgbClr val="F0EBD5"/>
              </a:gs>
              <a:gs pos="100000">
                <a:srgbClr val="D1C39F"/>
              </a:gs>
            </a:gsLst>
            <a:lin ang="5400000" scaled="0"/>
          </a:gradFill>
        </p:spPr>
        <p:txBody>
          <a:bodyPr/>
          <a:lstStyle/>
          <a:p>
            <a:pPr marL="0" indent="0" algn="ctr">
              <a:buFont typeface="Wingdings" pitchFamily="2" charset="2"/>
              <a:buNone/>
              <a:defRPr/>
            </a:pPr>
            <a:r>
              <a:rPr lang="es-CO" sz="2800" dirty="0">
                <a:solidFill>
                  <a:srgbClr val="0070C0"/>
                </a:solidFill>
                <a:effectLst/>
              </a:rPr>
              <a:t>«Yo no conocí el pecado </a:t>
            </a:r>
            <a:r>
              <a:rPr lang="es-CO" sz="2800" b="1" dirty="0">
                <a:solidFill>
                  <a:srgbClr val="0070C0"/>
                </a:solidFill>
                <a:effectLst/>
              </a:rPr>
              <a:t>sino por la </a:t>
            </a:r>
            <a:r>
              <a:rPr lang="es-CO" sz="2800" b="1" dirty="0" smtClean="0">
                <a:solidFill>
                  <a:srgbClr val="0070C0"/>
                </a:solidFill>
                <a:effectLst/>
              </a:rPr>
              <a:t>ley</a:t>
            </a:r>
            <a:r>
              <a:rPr lang="es-CO" sz="2800" b="1" dirty="0">
                <a:solidFill>
                  <a:srgbClr val="0070C0"/>
                </a:solidFill>
                <a:effectLst/>
              </a:rPr>
              <a:t> </a:t>
            </a:r>
            <a:r>
              <a:rPr lang="es-CO" sz="2800" dirty="0" smtClean="0">
                <a:solidFill>
                  <a:srgbClr val="FF0000"/>
                </a:solidFill>
                <a:effectLst/>
              </a:rPr>
              <a:t>Rom</a:t>
            </a:r>
            <a:r>
              <a:rPr lang="es-CO" sz="2800" dirty="0">
                <a:solidFill>
                  <a:srgbClr val="FF0000"/>
                </a:solidFill>
                <a:effectLst/>
              </a:rPr>
              <a:t>. </a:t>
            </a:r>
            <a:r>
              <a:rPr lang="es-CO" sz="2800" dirty="0" smtClean="0">
                <a:solidFill>
                  <a:srgbClr val="FF0000"/>
                </a:solidFill>
                <a:effectLst/>
              </a:rPr>
              <a:t>7:7. </a:t>
            </a:r>
            <a:endParaRPr lang="es-CO" sz="2800" b="1" dirty="0">
              <a:solidFill>
                <a:srgbClr val="FF0000"/>
              </a:solidFill>
            </a:endParaRPr>
          </a:p>
          <a:p>
            <a:pPr marL="0" indent="0" algn="ctr">
              <a:buFont typeface="Wingdings" pitchFamily="2" charset="2"/>
              <a:buNone/>
              <a:defRPr/>
            </a:pPr>
            <a:endParaRPr lang="es-CO" sz="2800" dirty="0" smtClean="0">
              <a:solidFill>
                <a:schemeClr val="accent4">
                  <a:lumMod val="10000"/>
                </a:schemeClr>
              </a:solidFill>
              <a:effectLst/>
            </a:endParaRPr>
          </a:p>
          <a:p>
            <a:pPr marL="0" indent="0" algn="ctr">
              <a:buFont typeface="Wingdings" pitchFamily="2" charset="2"/>
              <a:buNone/>
              <a:defRPr/>
            </a:pPr>
            <a:r>
              <a:rPr lang="es-CO" sz="2800" dirty="0" smtClean="0">
                <a:solidFill>
                  <a:schemeClr val="accent4">
                    <a:lumMod val="10000"/>
                  </a:schemeClr>
                </a:solidFill>
                <a:effectLst/>
              </a:rPr>
              <a:t>Puesto </a:t>
            </a:r>
            <a:r>
              <a:rPr lang="es-CO" sz="2800" dirty="0">
                <a:solidFill>
                  <a:schemeClr val="accent4">
                    <a:lumMod val="10000"/>
                  </a:schemeClr>
                </a:solidFill>
                <a:effectLst/>
              </a:rPr>
              <a:t>que el pecado es</a:t>
            </a:r>
            <a:r>
              <a:rPr lang="es-CO" sz="2800" dirty="0"/>
              <a:t> </a:t>
            </a:r>
            <a:r>
              <a:rPr lang="es-CO" sz="2800" dirty="0">
                <a:solidFill>
                  <a:srgbClr val="0070C0"/>
                </a:solidFill>
                <a:effectLst/>
              </a:rPr>
              <a:t>“impiedad” o “infracción de la ley”</a:t>
            </a:r>
            <a:r>
              <a:rPr lang="es-CO" sz="2800" dirty="0"/>
              <a:t> </a:t>
            </a:r>
            <a:r>
              <a:rPr lang="es-CO" sz="2800" dirty="0">
                <a:solidFill>
                  <a:srgbClr val="FF0000"/>
                </a:solidFill>
                <a:effectLst/>
              </a:rPr>
              <a:t>(</a:t>
            </a:r>
            <a:r>
              <a:rPr lang="es-CO" sz="2800" dirty="0" smtClean="0">
                <a:solidFill>
                  <a:srgbClr val="FF0000"/>
                </a:solidFill>
                <a:effectLst/>
              </a:rPr>
              <a:t>1Juan 3:4</a:t>
            </a:r>
            <a:r>
              <a:rPr lang="es-CO" sz="2800" dirty="0">
                <a:solidFill>
                  <a:srgbClr val="FF0000"/>
                </a:solidFill>
                <a:effectLst/>
              </a:rPr>
              <a:t>)</a:t>
            </a:r>
            <a:r>
              <a:rPr lang="es-CO" sz="2800" dirty="0">
                <a:solidFill>
                  <a:schemeClr val="accent4">
                    <a:lumMod val="10000"/>
                  </a:schemeClr>
                </a:solidFill>
                <a:effectLst/>
              </a:rPr>
              <a:t>, es lógico que el efecto de la ley en la vida de un hombre es revelarle el pecado en su verdadera naturaleza</a:t>
            </a:r>
            <a:r>
              <a:rPr lang="es-CO" sz="2800" dirty="0" smtClean="0">
                <a:solidFill>
                  <a:schemeClr val="accent4">
                    <a:lumMod val="10000"/>
                  </a:schemeClr>
                </a:solidFill>
                <a:effectLst/>
              </a:rPr>
              <a:t>.</a:t>
            </a:r>
          </a:p>
        </p:txBody>
      </p:sp>
      <p:sp>
        <p:nvSpPr>
          <p:cNvPr id="4" name="3 Rectángulo"/>
          <p:cNvSpPr/>
          <p:nvPr/>
        </p:nvSpPr>
        <p:spPr>
          <a:xfrm>
            <a:off x="457200" y="3916363"/>
            <a:ext cx="4572000" cy="2247900"/>
          </a:xfrm>
          <a:prstGeom prst="rect">
            <a:avLst/>
          </a:prstGeom>
          <a:solidFill>
            <a:schemeClr val="accent5">
              <a:lumMod val="75000"/>
            </a:schemeClr>
          </a:solidFill>
        </p:spPr>
        <p:txBody>
          <a:bodyPr>
            <a:spAutoFit/>
          </a:bodyPr>
          <a:lstStyle/>
          <a:p>
            <a:pPr algn="r" fontAlgn="base">
              <a:spcBef>
                <a:spcPct val="0"/>
              </a:spcBef>
              <a:spcAft>
                <a:spcPct val="0"/>
              </a:spcAft>
              <a:defRPr/>
            </a:pPr>
            <a:r>
              <a:rPr lang="es-CO" sz="2800" dirty="0">
                <a:solidFill>
                  <a:srgbClr val="FFFFFF"/>
                </a:solidFill>
                <a:effectLst>
                  <a:outerShdw blurRad="38100" dist="38100" dir="2700000" algn="tl">
                    <a:srgbClr val="000000">
                      <a:alpha val="43137"/>
                    </a:srgbClr>
                  </a:outerShdw>
                </a:effectLst>
              </a:rPr>
              <a:t>El proceder lógico frente a la ley es considerarla como un enemigo por haber pronunciado este veredicto justo. </a:t>
            </a:r>
          </a:p>
        </p:txBody>
      </p:sp>
      <p:pic>
        <p:nvPicPr>
          <p:cNvPr id="99330" name="Picture 2" descr="http://t2.gstatic.com/images?q=tbn:ANd9GcQmfyZHUcX1gjbACFp6Z3zRyHAhoHKKCmPU4LU6sH5PHaVWn6J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8738" y="3505200"/>
            <a:ext cx="1676400" cy="153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2" name="Picture 4" descr="http://t3.gstatic.com/images?q=tbn:ANd9GcTJm9ndFR1XTIEOLVI-th9WB-vQToA2ibPlY4dhgAwc5VOYE5v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5475" y="3505200"/>
            <a:ext cx="19050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5138738" y="5287963"/>
            <a:ext cx="3717925" cy="1201737"/>
          </a:xfrm>
          <a:prstGeom prst="rect">
            <a:avLst/>
          </a:prstGeom>
          <a:solidFill>
            <a:srgbClr val="FFFF00"/>
          </a:solidFill>
        </p:spPr>
        <p:txBody>
          <a:bodyPr>
            <a:spAutoFit/>
          </a:bodyPr>
          <a:lstStyle/>
          <a:p>
            <a:pPr algn="r" fontAlgn="base">
              <a:spcBef>
                <a:spcPct val="0"/>
              </a:spcBef>
              <a:spcAft>
                <a:spcPct val="0"/>
              </a:spcAft>
              <a:defRPr/>
            </a:pPr>
            <a:r>
              <a:rPr lang="es-CO" b="1" dirty="0">
                <a:solidFill>
                  <a:srgbClr val="DADADA">
                    <a:lumMod val="10000"/>
                  </a:srgbClr>
                </a:solidFill>
                <a:effectLst>
                  <a:outerShdw blurRad="38100" dist="38100" dir="2700000" algn="tl">
                    <a:srgbClr val="000000">
                      <a:alpha val="43137"/>
                    </a:srgbClr>
                  </a:outerShdw>
                </a:effectLst>
              </a:rPr>
              <a:t>A eso se debe que el hombre no quiere aceptar la existencia de la ley de Dios, la cual es un reflejo de su </a:t>
            </a:r>
            <a:r>
              <a:rPr lang="es-CO" b="1" dirty="0" err="1">
                <a:solidFill>
                  <a:srgbClr val="DADADA">
                    <a:lumMod val="10000"/>
                  </a:srgbClr>
                </a:solidFill>
                <a:effectLst>
                  <a:outerShdw blurRad="38100" dist="38100" dir="2700000" algn="tl">
                    <a:srgbClr val="000000">
                      <a:alpha val="43137"/>
                    </a:srgbClr>
                  </a:outerShdw>
                </a:effectLst>
              </a:rPr>
              <a:t>caracter</a:t>
            </a:r>
            <a:endParaRPr lang="es-CO" b="1" dirty="0">
              <a:solidFill>
                <a:srgbClr val="DADADA">
                  <a:lumMod val="10000"/>
                </a:srgb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85332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1)">
                                      <p:cBhvr>
                                        <p:cTn id="31" dur="2000"/>
                                        <p:tgtEl>
                                          <p:spTgt spid="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nodeType="clickEffect">
                                  <p:stCondLst>
                                    <p:cond delay="0"/>
                                  </p:stCondLst>
                                  <p:childTnLst>
                                    <p:set>
                                      <p:cBhvr>
                                        <p:cTn id="35" dur="1" fill="hold">
                                          <p:stCondLst>
                                            <p:cond delay="0"/>
                                          </p:stCondLst>
                                        </p:cTn>
                                        <p:tgtEl>
                                          <p:spTgt spid="99330"/>
                                        </p:tgtEl>
                                        <p:attrNameLst>
                                          <p:attrName>style.visibility</p:attrName>
                                        </p:attrNameLst>
                                      </p:cBhvr>
                                      <p:to>
                                        <p:strVal val="visible"/>
                                      </p:to>
                                    </p:set>
                                    <p:animEffect transition="in" filter="fade">
                                      <p:cBhvr>
                                        <p:cTn id="36" dur="1000"/>
                                        <p:tgtEl>
                                          <p:spTgt spid="99330"/>
                                        </p:tgtEl>
                                      </p:cBhvr>
                                    </p:animEffect>
                                    <p:anim calcmode="lin" valueType="num">
                                      <p:cBhvr>
                                        <p:cTn id="37" dur="1000" fill="hold"/>
                                        <p:tgtEl>
                                          <p:spTgt spid="99330"/>
                                        </p:tgtEl>
                                        <p:attrNameLst>
                                          <p:attrName>ppt_x</p:attrName>
                                        </p:attrNameLst>
                                      </p:cBhvr>
                                      <p:tavLst>
                                        <p:tav tm="0">
                                          <p:val>
                                            <p:strVal val="#ppt_x"/>
                                          </p:val>
                                        </p:tav>
                                        <p:tav tm="100000">
                                          <p:val>
                                            <p:strVal val="#ppt_x"/>
                                          </p:val>
                                        </p:tav>
                                      </p:tavLst>
                                    </p:anim>
                                    <p:anim calcmode="lin" valueType="num">
                                      <p:cBhvr>
                                        <p:cTn id="38" dur="1000" fill="hold"/>
                                        <p:tgtEl>
                                          <p:spTgt spid="99330"/>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nodeType="clickEffect">
                                  <p:stCondLst>
                                    <p:cond delay="0"/>
                                  </p:stCondLst>
                                  <p:childTnLst>
                                    <p:set>
                                      <p:cBhvr>
                                        <p:cTn id="42" dur="1" fill="hold">
                                          <p:stCondLst>
                                            <p:cond delay="0"/>
                                          </p:stCondLst>
                                        </p:cTn>
                                        <p:tgtEl>
                                          <p:spTgt spid="99332"/>
                                        </p:tgtEl>
                                        <p:attrNameLst>
                                          <p:attrName>style.visibility</p:attrName>
                                        </p:attrNameLst>
                                      </p:cBhvr>
                                      <p:to>
                                        <p:strVal val="visible"/>
                                      </p:to>
                                    </p:set>
                                    <p:anim calcmode="lin" valueType="num">
                                      <p:cBhvr>
                                        <p:cTn id="43" dur="500" fill="hold"/>
                                        <p:tgtEl>
                                          <p:spTgt spid="99332"/>
                                        </p:tgtEl>
                                        <p:attrNameLst>
                                          <p:attrName>ppt_w</p:attrName>
                                        </p:attrNameLst>
                                      </p:cBhvr>
                                      <p:tavLst>
                                        <p:tav tm="0">
                                          <p:val>
                                            <p:fltVal val="0"/>
                                          </p:val>
                                        </p:tav>
                                        <p:tav tm="100000">
                                          <p:val>
                                            <p:strVal val="#ppt_w"/>
                                          </p:val>
                                        </p:tav>
                                      </p:tavLst>
                                    </p:anim>
                                    <p:anim calcmode="lin" valueType="num">
                                      <p:cBhvr>
                                        <p:cTn id="44" dur="500" fill="hold"/>
                                        <p:tgtEl>
                                          <p:spTgt spid="99332"/>
                                        </p:tgtEl>
                                        <p:attrNameLst>
                                          <p:attrName>ppt_h</p:attrName>
                                        </p:attrNameLst>
                                      </p:cBhvr>
                                      <p:tavLst>
                                        <p:tav tm="0">
                                          <p:val>
                                            <p:fltVal val="0"/>
                                          </p:val>
                                        </p:tav>
                                        <p:tav tm="100000">
                                          <p:val>
                                            <p:strVal val="#ppt_h"/>
                                          </p:val>
                                        </p:tav>
                                      </p:tavLst>
                                    </p:anim>
                                    <p:animEffect transition="in" filter="fade">
                                      <p:cBhvr>
                                        <p:cTn id="45" dur="500"/>
                                        <p:tgtEl>
                                          <p:spTgt spid="99332"/>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1" presetClass="entr" presetSubtype="1"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heel(1)">
                                      <p:cBhvr>
                                        <p:cTn id="5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228600"/>
            <a:ext cx="5562600" cy="3657600"/>
          </a:xfrm>
          <a:solidFill>
            <a:schemeClr val="accent5">
              <a:lumMod val="40000"/>
              <a:lumOff val="60000"/>
            </a:schemeClr>
          </a:solidFill>
        </p:spPr>
        <p:txBody>
          <a:bodyPr/>
          <a:lstStyle/>
          <a:p>
            <a:pPr marL="0" indent="0" algn="ctr">
              <a:buFont typeface="Wingdings" pitchFamily="2" charset="2"/>
              <a:buNone/>
              <a:defRPr/>
            </a:pPr>
            <a:r>
              <a:rPr lang="es-CO" sz="2800" dirty="0" smtClean="0">
                <a:solidFill>
                  <a:schemeClr val="accent4">
                    <a:lumMod val="10000"/>
                  </a:schemeClr>
                </a:solidFill>
                <a:effectLst/>
              </a:rPr>
              <a:t>El </a:t>
            </a:r>
            <a:r>
              <a:rPr lang="es-CO" sz="2800" dirty="0">
                <a:solidFill>
                  <a:schemeClr val="accent4">
                    <a:lumMod val="10000"/>
                  </a:schemeClr>
                </a:solidFill>
                <a:effectLst/>
              </a:rPr>
              <a:t>espejo no es enemigo de una persona fea porque le revela su fealdad, ni tampoco un médico es enemigo de un enfermo porque le dice que está enfermo. Ni el médico es el causante de la enfermedad, ni el espejo de la fealdad.  </a:t>
            </a:r>
            <a:endParaRPr lang="es-CO" sz="2800" dirty="0" smtClean="0">
              <a:solidFill>
                <a:schemeClr val="accent4">
                  <a:lumMod val="10000"/>
                </a:schemeClr>
              </a:solidFill>
              <a:effectLst/>
            </a:endParaRPr>
          </a:p>
        </p:txBody>
      </p:sp>
      <p:pic>
        <p:nvPicPr>
          <p:cNvPr id="73731" name="Picture 2" descr="http://t2.gstatic.com/images?q=tbn:ANd9GcR8knItu0U_iGdNnnQ4jP51LdoPmCnqkajy7aUe0cwl3Y24Dps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304800"/>
            <a:ext cx="2286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2743200" y="4179888"/>
            <a:ext cx="6172200" cy="2308225"/>
          </a:xfrm>
          <a:prstGeom prst="rect">
            <a:avLst/>
          </a:prstGeom>
          <a:solidFill>
            <a:schemeClr val="accent6">
              <a:lumMod val="60000"/>
              <a:lumOff val="40000"/>
            </a:schemeClr>
          </a:solidFill>
        </p:spPr>
        <p:txBody>
          <a:bodyPr>
            <a:spAutoFit/>
          </a:bodyPr>
          <a:lstStyle/>
          <a:p>
            <a:pPr algn="r" fontAlgn="base">
              <a:spcBef>
                <a:spcPct val="0"/>
              </a:spcBef>
              <a:spcAft>
                <a:spcPct val="0"/>
              </a:spcAft>
              <a:defRPr/>
            </a:pPr>
            <a:r>
              <a:rPr lang="es-CO" sz="2400" dirty="0">
                <a:solidFill>
                  <a:srgbClr val="DADADA">
                    <a:lumMod val="10000"/>
                  </a:srgbClr>
                </a:solidFill>
              </a:rPr>
              <a:t>Tampoco Dios es la causa de la enfermedad y de la fealdad de nuestro pecado porque nos lo muestra en el espejo de su santa ley. Por el contrario, Dios es el autor del plan divino mediante el cual Jesús vino al mundo a curar nuestra enfermedad</a:t>
            </a:r>
          </a:p>
        </p:txBody>
      </p:sp>
      <p:pic>
        <p:nvPicPr>
          <p:cNvPr id="111620" name="Picture 4" descr="http://t0.gstatic.com/images?q=tbn:ANd9GcTgS2CisvaJUcAEKzTVRb8hve1X-aGN4vY6u8U8scAjboL5F4J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4179888"/>
            <a:ext cx="1876425" cy="232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86566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111620"/>
                                        </p:tgtEl>
                                        <p:attrNameLst>
                                          <p:attrName>style.visibility</p:attrName>
                                        </p:attrNameLst>
                                      </p:cBhvr>
                                      <p:to>
                                        <p:strVal val="visible"/>
                                      </p:to>
                                    </p:set>
                                    <p:anim calcmode="lin" valueType="num">
                                      <p:cBhvr>
                                        <p:cTn id="7" dur="1000" fill="hold"/>
                                        <p:tgtEl>
                                          <p:spTgt spid="111620"/>
                                        </p:tgtEl>
                                        <p:attrNameLst>
                                          <p:attrName>ppt_w</p:attrName>
                                        </p:attrNameLst>
                                      </p:cBhvr>
                                      <p:tavLst>
                                        <p:tav tm="0">
                                          <p:val>
                                            <p:fltVal val="0"/>
                                          </p:val>
                                        </p:tav>
                                        <p:tav tm="100000">
                                          <p:val>
                                            <p:strVal val="#ppt_w"/>
                                          </p:val>
                                        </p:tav>
                                      </p:tavLst>
                                    </p:anim>
                                    <p:anim calcmode="lin" valueType="num">
                                      <p:cBhvr>
                                        <p:cTn id="8" dur="1000" fill="hold"/>
                                        <p:tgtEl>
                                          <p:spTgt spid="111620"/>
                                        </p:tgtEl>
                                        <p:attrNameLst>
                                          <p:attrName>ppt_h</p:attrName>
                                        </p:attrNameLst>
                                      </p:cBhvr>
                                      <p:tavLst>
                                        <p:tav tm="0">
                                          <p:val>
                                            <p:fltVal val="0"/>
                                          </p:val>
                                        </p:tav>
                                        <p:tav tm="100000">
                                          <p:val>
                                            <p:strVal val="#ppt_h"/>
                                          </p:val>
                                        </p:tav>
                                      </p:tavLst>
                                    </p:anim>
                                    <p:anim calcmode="lin" valueType="num">
                                      <p:cBhvr>
                                        <p:cTn id="9" dur="1000" fill="hold"/>
                                        <p:tgtEl>
                                          <p:spTgt spid="111620"/>
                                        </p:tgtEl>
                                        <p:attrNameLst>
                                          <p:attrName>style.rotation</p:attrName>
                                        </p:attrNameLst>
                                      </p:cBhvr>
                                      <p:tavLst>
                                        <p:tav tm="0">
                                          <p:val>
                                            <p:fltVal val="90"/>
                                          </p:val>
                                        </p:tav>
                                        <p:tav tm="100000">
                                          <p:val>
                                            <p:fltVal val="0"/>
                                          </p:val>
                                        </p:tav>
                                      </p:tavLst>
                                    </p:anim>
                                    <p:animEffect transition="in" filter="fade">
                                      <p:cBhvr>
                                        <p:cTn id="10" dur="1000"/>
                                        <p:tgtEl>
                                          <p:spTgt spid="11162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5025" y="457200"/>
            <a:ext cx="8007350" cy="5867400"/>
          </a:xfrm>
          <a:blipFill>
            <a:blip r:embed="rId2"/>
            <a:tile tx="0" ty="0" sx="100000" sy="100000" flip="none" algn="tl"/>
          </a:blipFill>
        </p:spPr>
        <p:txBody>
          <a:bodyPr/>
          <a:lstStyle/>
          <a:p>
            <a:pPr marL="0" indent="0">
              <a:buFont typeface="Wingdings" pitchFamily="2" charset="2"/>
              <a:buNone/>
              <a:defRPr/>
            </a:pPr>
            <a:endParaRPr lang="es-CO" sz="2000" dirty="0">
              <a:solidFill>
                <a:schemeClr val="bg2">
                  <a:lumMod val="50000"/>
                </a:schemeClr>
              </a:solidFill>
              <a:effectLst/>
            </a:endParaRPr>
          </a:p>
          <a:p>
            <a:pPr marL="0" indent="0">
              <a:buFont typeface="Wingdings" pitchFamily="2" charset="2"/>
              <a:buNone/>
              <a:defRPr/>
            </a:pPr>
            <a:r>
              <a:rPr lang="es-CO" sz="2000" dirty="0" smtClean="0">
                <a:solidFill>
                  <a:schemeClr val="bg2">
                    <a:lumMod val="50000"/>
                  </a:schemeClr>
                </a:solidFill>
                <a:effectLst/>
              </a:rPr>
              <a:t>. </a:t>
            </a:r>
            <a:endParaRPr lang="es-CO" sz="2000" dirty="0">
              <a:solidFill>
                <a:schemeClr val="bg2">
                  <a:lumMod val="50000"/>
                </a:schemeClr>
              </a:solidFill>
              <a:effectLst/>
            </a:endParaRPr>
          </a:p>
        </p:txBody>
      </p:sp>
      <p:sp>
        <p:nvSpPr>
          <p:cNvPr id="2" name="1 Pentágono"/>
          <p:cNvSpPr/>
          <p:nvPr/>
        </p:nvSpPr>
        <p:spPr bwMode="auto">
          <a:xfrm>
            <a:off x="1143000" y="4876800"/>
            <a:ext cx="7620000" cy="990600"/>
          </a:xfrm>
          <a:prstGeom prst="homePlate">
            <a:avLst/>
          </a:prstGeom>
          <a:solidFill>
            <a:schemeClr val="accent1"/>
          </a:solidFill>
          <a:ln w="9525" cap="flat" cmpd="sng" algn="ctr">
            <a:solidFill>
              <a:schemeClr val="tx1"/>
            </a:solidFill>
            <a:prstDash val="solid"/>
            <a:round/>
            <a:headEnd type="none" w="med" len="med"/>
            <a:tailEnd type="none" w="med" len="med"/>
          </a:ln>
          <a:effectLst/>
        </p:spPr>
        <p:txBody>
          <a:bodyPr/>
          <a:lstStyle/>
          <a:p>
            <a:pPr fontAlgn="base">
              <a:spcBef>
                <a:spcPct val="0"/>
              </a:spcBef>
              <a:spcAft>
                <a:spcPct val="0"/>
              </a:spcAft>
              <a:buFont typeface="Wingdings" pitchFamily="2" charset="2"/>
              <a:buNone/>
              <a:defRPr/>
            </a:pPr>
            <a:r>
              <a:rPr lang="es-CO" sz="2800" b="1" dirty="0">
                <a:solidFill>
                  <a:srgbClr val="FF0000"/>
                </a:solidFill>
              </a:rPr>
              <a:t>4)</a:t>
            </a:r>
            <a:r>
              <a:rPr lang="es-CO" sz="2400" dirty="0">
                <a:solidFill>
                  <a:srgbClr val="006600">
                    <a:lumMod val="50000"/>
                  </a:srgbClr>
                </a:solidFill>
              </a:rPr>
              <a:t>.Seduciéndonos </a:t>
            </a:r>
            <a:r>
              <a:rPr lang="es-CO" sz="2400" u="sng" dirty="0">
                <a:solidFill>
                  <a:srgbClr val="006600">
                    <a:lumMod val="50000"/>
                  </a:srgbClr>
                </a:solidFill>
              </a:rPr>
              <a:t>NUEVAMENTE</a:t>
            </a:r>
            <a:r>
              <a:rPr lang="es-CO" sz="2400" dirty="0">
                <a:solidFill>
                  <a:srgbClr val="006600">
                    <a:lumMod val="50000"/>
                  </a:srgbClr>
                </a:solidFill>
              </a:rPr>
              <a:t>, y así causando nuestra muerte </a:t>
            </a:r>
            <a:r>
              <a:rPr lang="es-CO" sz="2400" dirty="0">
                <a:solidFill>
                  <a:srgbClr val="FF0000"/>
                </a:solidFill>
              </a:rPr>
              <a:t>(Juan 1:14-15)</a:t>
            </a:r>
          </a:p>
        </p:txBody>
      </p:sp>
      <p:sp>
        <p:nvSpPr>
          <p:cNvPr id="4" name="3 Pentágono"/>
          <p:cNvSpPr/>
          <p:nvPr/>
        </p:nvSpPr>
        <p:spPr bwMode="auto">
          <a:xfrm>
            <a:off x="1143000" y="3581400"/>
            <a:ext cx="7620000" cy="1066800"/>
          </a:xfrm>
          <a:prstGeom prst="homePlate">
            <a:avLst/>
          </a:prstGeom>
          <a:solidFill>
            <a:schemeClr val="accent1"/>
          </a:solidFill>
          <a:ln w="9525" cap="flat" cmpd="sng" algn="ctr">
            <a:solidFill>
              <a:schemeClr val="tx1"/>
            </a:solidFill>
            <a:prstDash val="solid"/>
            <a:round/>
            <a:headEnd type="none" w="med" len="med"/>
            <a:tailEnd type="none" w="med" len="med"/>
          </a:ln>
          <a:effectLst/>
        </p:spPr>
        <p:txBody>
          <a:bodyPr/>
          <a:lstStyle/>
          <a:p>
            <a:pPr fontAlgn="base">
              <a:spcBef>
                <a:spcPct val="0"/>
              </a:spcBef>
              <a:spcAft>
                <a:spcPct val="0"/>
              </a:spcAft>
              <a:buFont typeface="Wingdings" pitchFamily="2" charset="2"/>
              <a:buNone/>
              <a:defRPr/>
            </a:pPr>
            <a:r>
              <a:rPr lang="es-CO" sz="2800" b="1" dirty="0">
                <a:solidFill>
                  <a:srgbClr val="FF0000"/>
                </a:solidFill>
              </a:rPr>
              <a:t>3)</a:t>
            </a:r>
            <a:r>
              <a:rPr lang="es-CO" sz="2400" dirty="0">
                <a:solidFill>
                  <a:srgbClr val="006600">
                    <a:lumMod val="50000"/>
                  </a:srgbClr>
                </a:solidFill>
              </a:rPr>
              <a:t>.Sometiéndonos a servidumbre </a:t>
            </a:r>
            <a:r>
              <a:rPr lang="es-CO" sz="2400" u="sng" dirty="0">
                <a:solidFill>
                  <a:srgbClr val="006600">
                    <a:lumMod val="50000"/>
                  </a:srgbClr>
                </a:solidFill>
              </a:rPr>
              <a:t>NUEVAMENTE </a:t>
            </a:r>
            <a:r>
              <a:rPr lang="es-CO" sz="2400" dirty="0">
                <a:solidFill>
                  <a:srgbClr val="FF0000"/>
                </a:solidFill>
              </a:rPr>
              <a:t>(Rom.6:12), </a:t>
            </a:r>
          </a:p>
        </p:txBody>
      </p:sp>
      <p:sp>
        <p:nvSpPr>
          <p:cNvPr id="5" name="4 Pentágono"/>
          <p:cNvSpPr/>
          <p:nvPr/>
        </p:nvSpPr>
        <p:spPr bwMode="auto">
          <a:xfrm>
            <a:off x="1143000" y="1905000"/>
            <a:ext cx="7620000" cy="1447800"/>
          </a:xfrm>
          <a:prstGeom prst="homePlate">
            <a:avLst/>
          </a:prstGeom>
          <a:solidFill>
            <a:schemeClr val="accent1"/>
          </a:solidFill>
          <a:ln w="9525" cap="flat" cmpd="sng" algn="ctr">
            <a:solidFill>
              <a:schemeClr val="tx1"/>
            </a:solidFill>
            <a:prstDash val="solid"/>
            <a:round/>
            <a:headEnd type="none" w="med" len="med"/>
            <a:tailEnd type="none" w="med" len="med"/>
          </a:ln>
          <a:effectLst/>
        </p:spPr>
        <p:txBody>
          <a:bodyPr/>
          <a:lstStyle/>
          <a:p>
            <a:pPr fontAlgn="base">
              <a:spcBef>
                <a:spcPct val="0"/>
              </a:spcBef>
              <a:spcAft>
                <a:spcPct val="0"/>
              </a:spcAft>
              <a:buFont typeface="Wingdings" pitchFamily="2" charset="2"/>
              <a:buNone/>
              <a:defRPr/>
            </a:pPr>
            <a:r>
              <a:rPr lang="es-CO" sz="2400" b="1" dirty="0">
                <a:solidFill>
                  <a:srgbClr val="FF0000"/>
                </a:solidFill>
              </a:rPr>
              <a:t>2)</a:t>
            </a:r>
            <a:r>
              <a:rPr lang="es-CO" sz="2000" dirty="0">
                <a:solidFill>
                  <a:srgbClr val="006600">
                    <a:lumMod val="50000"/>
                  </a:srgbClr>
                </a:solidFill>
              </a:rPr>
              <a:t>.  El pecado es representado en el NT como un enemigo que siempre está procurando causar nuestra ruina </a:t>
            </a:r>
            <a:r>
              <a:rPr lang="es-CO" sz="2000" u="sng" dirty="0">
                <a:solidFill>
                  <a:srgbClr val="006600">
                    <a:lumMod val="50000"/>
                  </a:srgbClr>
                </a:solidFill>
              </a:rPr>
              <a:t>NUEVAMENTE</a:t>
            </a:r>
            <a:r>
              <a:rPr lang="es-CO" sz="2000" dirty="0">
                <a:solidFill>
                  <a:srgbClr val="006600">
                    <a:lumMod val="50000"/>
                  </a:srgbClr>
                </a:solidFill>
              </a:rPr>
              <a:t>, y que aprovecha cada ocasión para lograrlo. Se lo describe como rodeándonos y asediándonos </a:t>
            </a:r>
            <a:r>
              <a:rPr lang="es-CO" sz="2000" dirty="0">
                <a:solidFill>
                  <a:srgbClr val="FF0000"/>
                </a:solidFill>
              </a:rPr>
              <a:t>(Heb.12:1), </a:t>
            </a:r>
          </a:p>
        </p:txBody>
      </p:sp>
      <p:sp>
        <p:nvSpPr>
          <p:cNvPr id="6" name="5 Pentágono"/>
          <p:cNvSpPr/>
          <p:nvPr/>
        </p:nvSpPr>
        <p:spPr bwMode="auto">
          <a:xfrm>
            <a:off x="1143000" y="685800"/>
            <a:ext cx="7620000" cy="990600"/>
          </a:xfrm>
          <a:prstGeom prst="homePlate">
            <a:avLst/>
          </a:prstGeom>
          <a:solidFill>
            <a:schemeClr val="accent1"/>
          </a:solidFill>
          <a:ln w="9525" cap="flat" cmpd="sng" algn="ctr">
            <a:solidFill>
              <a:schemeClr val="tx1"/>
            </a:solidFill>
            <a:prstDash val="solid"/>
            <a:round/>
            <a:headEnd type="none" w="med" len="med"/>
            <a:tailEnd type="none" w="med" len="med"/>
          </a:ln>
          <a:effectLst/>
        </p:spPr>
        <p:txBody>
          <a:bodyPr/>
          <a:lstStyle/>
          <a:p>
            <a:pPr fontAlgn="base">
              <a:spcBef>
                <a:spcPct val="0"/>
              </a:spcBef>
              <a:spcAft>
                <a:spcPct val="0"/>
              </a:spcAft>
              <a:buFont typeface="Wingdings" pitchFamily="2" charset="2"/>
              <a:buNone/>
              <a:defRPr/>
            </a:pPr>
            <a:r>
              <a:rPr lang="es-CO" sz="2800" b="1" dirty="0">
                <a:solidFill>
                  <a:srgbClr val="FF0000"/>
                </a:solidFill>
              </a:rPr>
              <a:t>1)</a:t>
            </a:r>
            <a:r>
              <a:rPr lang="es-CO" sz="2400" b="1" dirty="0">
                <a:solidFill>
                  <a:srgbClr val="006600">
                    <a:lumMod val="50000"/>
                  </a:srgbClr>
                </a:solidFill>
              </a:rPr>
              <a:t>. </a:t>
            </a:r>
            <a:r>
              <a:rPr lang="es-CO" sz="2400" dirty="0">
                <a:solidFill>
                  <a:srgbClr val="006600">
                    <a:lumMod val="50000"/>
                  </a:srgbClr>
                </a:solidFill>
              </a:rPr>
              <a:t>Pablo personifica al pecado como el principio y poder antagónico a la ley de Dios </a:t>
            </a:r>
            <a:r>
              <a:rPr lang="es-CO" sz="2400" dirty="0">
                <a:solidFill>
                  <a:srgbClr val="FF0000"/>
                </a:solidFill>
              </a:rPr>
              <a:t>(ver Rom.5:12).</a:t>
            </a:r>
          </a:p>
        </p:txBody>
      </p:sp>
    </p:spTree>
    <p:extLst>
      <p:ext uri="{BB962C8B-B14F-4D97-AF65-F5344CB8AC3E}">
        <p14:creationId xmlns:p14="http://schemas.microsoft.com/office/powerpoint/2010/main" val="36338273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20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1)">
                                      <p:cBhvr>
                                        <p:cTn id="22" dur="20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1)">
                                      <p:cBhvr>
                                        <p:cTn id="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P spid="4" grpId="0" animBg="1"/>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457200"/>
            <a:ext cx="5181600" cy="2819400"/>
          </a:xfrm>
          <a:blipFill>
            <a:blip r:embed="rId2"/>
            <a:tile tx="0" ty="0" sx="100000" sy="100000" flip="none" algn="tl"/>
          </a:blipFill>
        </p:spPr>
        <p:txBody>
          <a:bodyPr/>
          <a:lstStyle/>
          <a:p>
            <a:pPr marL="0" indent="0">
              <a:buFont typeface="Wingdings" pitchFamily="2" charset="2"/>
              <a:buNone/>
              <a:defRPr/>
            </a:pPr>
            <a:r>
              <a:rPr lang="es-CO" sz="2800" dirty="0">
                <a:solidFill>
                  <a:schemeClr val="bg2">
                    <a:lumMod val="50000"/>
                  </a:schemeClr>
                </a:solidFill>
                <a:effectLst/>
              </a:rPr>
              <a:t>En otras palabras, se presenta al pecado como haciendo todo lo que Satanás -el máximo enemigo de la humanidad- está tratando de lograr al tentarnos (DE NUEVO) a pecar</a:t>
            </a:r>
            <a:r>
              <a:rPr lang="es-CO" sz="2800" dirty="0" smtClean="0">
                <a:solidFill>
                  <a:schemeClr val="bg2">
                    <a:lumMod val="50000"/>
                  </a:schemeClr>
                </a:solidFill>
                <a:effectLst/>
              </a:rPr>
              <a:t>.</a:t>
            </a:r>
          </a:p>
        </p:txBody>
      </p:sp>
      <p:sp>
        <p:nvSpPr>
          <p:cNvPr id="4" name="3 Rectángulo"/>
          <p:cNvSpPr/>
          <p:nvPr/>
        </p:nvSpPr>
        <p:spPr>
          <a:xfrm>
            <a:off x="4319588" y="3498850"/>
            <a:ext cx="4572000" cy="3324225"/>
          </a:xfrm>
          <a:prstGeom prst="rect">
            <a:avLst/>
          </a:prstGeom>
          <a:blipFill>
            <a:blip r:embed="rId2"/>
            <a:tile tx="0" ty="0" sx="100000" sy="100000" flip="none" algn="tl"/>
          </a:blipFill>
        </p:spPr>
        <p:txBody>
          <a:bodyPr>
            <a:spAutoFit/>
          </a:bodyPr>
          <a:lstStyle/>
          <a:p>
            <a:pPr algn="r" fontAlgn="base">
              <a:spcBef>
                <a:spcPct val="0"/>
              </a:spcBef>
              <a:spcAft>
                <a:spcPct val="0"/>
              </a:spcAft>
              <a:defRPr/>
            </a:pPr>
            <a:r>
              <a:rPr lang="es-CO" sz="2400" dirty="0">
                <a:solidFill>
                  <a:srgbClr val="006600">
                    <a:lumMod val="50000"/>
                  </a:srgbClr>
                </a:solidFill>
              </a:rPr>
              <a:t>En cuanto a la forma en que Satanás usa la ley como una ocasión para tentar y atraer a la humanidad a la desobediencia, de modo que los seres humanos queden sometidos a la condenación y a la muerte, (ver  Rom. 7:11). </a:t>
            </a:r>
          </a:p>
          <a:p>
            <a:pPr algn="r" fontAlgn="base">
              <a:spcBef>
                <a:spcPct val="0"/>
              </a:spcBef>
              <a:spcAft>
                <a:spcPct val="0"/>
              </a:spcAft>
              <a:defRPr/>
            </a:pPr>
            <a:endParaRPr lang="es-CO" dirty="0">
              <a:solidFill>
                <a:srgbClr val="006600">
                  <a:lumMod val="50000"/>
                </a:srgbClr>
              </a:solidFill>
            </a:endParaRPr>
          </a:p>
        </p:txBody>
      </p:sp>
      <p:pic>
        <p:nvPicPr>
          <p:cNvPr id="5" name="Picture 4" descr="http://t3.gstatic.com/images?q=tbn:ANd9GcTJm9ndFR1XTIEOLVI-th9WB-vQToA2ibPlY4dhgAwc5VOYE5v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498850"/>
            <a:ext cx="33528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1" name="Picture 2" descr="http://t0.gstatic.com/images?q=tbn:ANd9GcTDpgPd90rN3KxXTlqq_NFVTBETZT8kLcp-TZn_DDGc50RIe7BH7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8700" y="533400"/>
            <a:ext cx="2762250"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68463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lstStyle/>
          <a:p>
            <a:pPr>
              <a:defRPr/>
            </a:pPr>
            <a:r>
              <a:rPr lang="es-CO" dirty="0" smtClean="0"/>
              <a:t>¿Que hace el que viola la Ley?</a:t>
            </a:r>
            <a:endParaRPr lang="es-CO" dirty="0"/>
          </a:p>
        </p:txBody>
      </p:sp>
      <p:sp>
        <p:nvSpPr>
          <p:cNvPr id="3" name="2 Marcador de contenido"/>
          <p:cNvSpPr>
            <a:spLocks noGrp="1"/>
          </p:cNvSpPr>
          <p:nvPr>
            <p:ph idx="1"/>
          </p:nvPr>
        </p:nvSpPr>
        <p:spPr>
          <a:xfrm>
            <a:off x="838200" y="2192338"/>
            <a:ext cx="4953000" cy="4191000"/>
          </a:xfrm>
          <a:solidFill>
            <a:schemeClr val="accent3">
              <a:lumMod val="60000"/>
              <a:lumOff val="40000"/>
            </a:schemeClr>
          </a:solidFill>
        </p:spPr>
        <p:txBody>
          <a:bodyPr/>
          <a:lstStyle/>
          <a:p>
            <a:pPr marL="0" indent="0" algn="ctr">
              <a:buFont typeface="Wingdings" pitchFamily="2" charset="2"/>
              <a:buNone/>
              <a:defRPr/>
            </a:pPr>
            <a:endParaRPr lang="es-CO" b="1" dirty="0" smtClean="0">
              <a:solidFill>
                <a:srgbClr val="FF0000"/>
              </a:solidFill>
              <a:effectLst/>
            </a:endParaRPr>
          </a:p>
          <a:p>
            <a:pPr marL="0" indent="0" algn="ctr">
              <a:buFont typeface="Wingdings" pitchFamily="2" charset="2"/>
              <a:buNone/>
              <a:defRPr/>
            </a:pPr>
            <a:r>
              <a:rPr lang="es-CO" b="1" dirty="0" smtClean="0">
                <a:solidFill>
                  <a:srgbClr val="FF0000"/>
                </a:solidFill>
                <a:effectLst/>
              </a:rPr>
              <a:t>1 </a:t>
            </a:r>
            <a:r>
              <a:rPr lang="es-CO" b="1" dirty="0">
                <a:solidFill>
                  <a:srgbClr val="FF0000"/>
                </a:solidFill>
                <a:effectLst/>
              </a:rPr>
              <a:t>Juan 3:4</a:t>
            </a:r>
            <a:r>
              <a:rPr lang="es-CO" dirty="0">
                <a:solidFill>
                  <a:srgbClr val="FF0000"/>
                </a:solidFill>
                <a:effectLst/>
              </a:rPr>
              <a:t/>
            </a:r>
            <a:br>
              <a:rPr lang="es-CO" dirty="0">
                <a:solidFill>
                  <a:srgbClr val="FF0000"/>
                </a:solidFill>
                <a:effectLst/>
              </a:rPr>
            </a:br>
            <a:r>
              <a:rPr lang="es-CO" dirty="0">
                <a:solidFill>
                  <a:srgbClr val="0000CC"/>
                </a:solidFill>
                <a:effectLst/>
              </a:rPr>
              <a:t>"Todo aquel que comete pecado, infringe también la ley; pues el pecado es infracción de la ley".</a:t>
            </a:r>
            <a:br>
              <a:rPr lang="es-CO" dirty="0">
                <a:solidFill>
                  <a:srgbClr val="0000CC"/>
                </a:solidFill>
                <a:effectLst/>
              </a:rPr>
            </a:br>
            <a:r>
              <a:rPr lang="es-CO" dirty="0">
                <a:effectLst/>
              </a:rPr>
              <a:t/>
            </a:r>
            <a:br>
              <a:rPr lang="es-CO" dirty="0">
                <a:effectLst/>
              </a:rPr>
            </a:br>
            <a:endParaRPr lang="es-CO" dirty="0"/>
          </a:p>
        </p:txBody>
      </p:sp>
      <p:pic>
        <p:nvPicPr>
          <p:cNvPr id="4" name="Picture 2" descr="http://t3.gstatic.com/images?q=tbn:ANd9GcQ1CYHlCCmSCyERZ2pSsaTj_uz4HRslJDDosvg_erhzUiY3EaGD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4422775"/>
            <a:ext cx="28194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http://t3.gstatic.com/images?q=tbn:ANd9GcTJm9ndFR1XTIEOLVI-th9WB-vQToA2ibPlY4dhgAwc5VOYE5v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981200"/>
            <a:ext cx="2819400"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81226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3400" y="304800"/>
            <a:ext cx="3733800" cy="6172200"/>
          </a:xfrm>
          <a:solidFill>
            <a:srgbClr val="002060"/>
          </a:solidFill>
        </p:spPr>
        <p:txBody>
          <a:bodyPr/>
          <a:lstStyle/>
          <a:p>
            <a:pPr marL="0" indent="0" algn="ctr">
              <a:buFont typeface="Wingdings" pitchFamily="2" charset="2"/>
              <a:buNone/>
              <a:defRPr/>
            </a:pPr>
            <a:r>
              <a:rPr lang="es-CO" sz="2800" dirty="0" smtClean="0"/>
              <a:t>Juan presenta ahora el caso opuesto: «Todos los que tienen la esperanza, se purifican a sí mismos»; (y cada día se perfeccionan).</a:t>
            </a:r>
          </a:p>
          <a:p>
            <a:pPr marL="0" indent="0">
              <a:buFont typeface="Wingdings" pitchFamily="2" charset="2"/>
              <a:buNone/>
              <a:defRPr/>
            </a:pPr>
            <a:endParaRPr lang="es-CO" sz="2800" dirty="0"/>
          </a:p>
          <a:p>
            <a:pPr marL="0" indent="0" algn="ctr">
              <a:buFont typeface="Wingdings" pitchFamily="2" charset="2"/>
              <a:buNone/>
              <a:defRPr/>
            </a:pPr>
            <a:r>
              <a:rPr lang="es-CO" sz="2800" dirty="0" smtClean="0"/>
              <a:t>«Todos los que cometen pecado, también cometen impiedad» (y cada día se degradan más y más). </a:t>
            </a:r>
          </a:p>
          <a:p>
            <a:pPr>
              <a:defRPr/>
            </a:pPr>
            <a:r>
              <a:rPr lang="es-CO" sz="2800" dirty="0" smtClean="0"/>
              <a:t>   </a:t>
            </a:r>
            <a:endParaRPr lang="es-CO" sz="2800" dirty="0"/>
          </a:p>
        </p:txBody>
      </p:sp>
      <p:pic>
        <p:nvPicPr>
          <p:cNvPr id="77829" name="Picture 5" descr="http://t2.gstatic.com/images?q=tbn:ANd9GcSHugyXr8SregU5XD9VJTpN969SfNS9grtWqswwwTeXCoYJqzcc4MRgW9rpq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304800"/>
            <a:ext cx="44958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1" name="Picture 7" descr="http://t0.gstatic.com/images?q=tbn:ANd9GcSojjnhIcRsWBYOeULg9g_d0iB_djw3khppAjpDyGiJN1bREZQv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3581400"/>
            <a:ext cx="2438400"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http://t3.gstatic.com/images?q=tbn:ANd9GcRMBIJsLi1wDdS9bzlHJIWz8liUNIM3rooInp1GpkuCqDjhf9A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3581400"/>
            <a:ext cx="1905000"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4674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77829"/>
                                        </p:tgtEl>
                                        <p:attrNameLst>
                                          <p:attrName>style.visibility</p:attrName>
                                        </p:attrNameLst>
                                      </p:cBhvr>
                                      <p:to>
                                        <p:strVal val="visible"/>
                                      </p:to>
                                    </p:set>
                                    <p:anim calcmode="lin" valueType="num">
                                      <p:cBhvr>
                                        <p:cTn id="7" dur="1000" fill="hold"/>
                                        <p:tgtEl>
                                          <p:spTgt spid="77829"/>
                                        </p:tgtEl>
                                        <p:attrNameLst>
                                          <p:attrName>ppt_w</p:attrName>
                                        </p:attrNameLst>
                                      </p:cBhvr>
                                      <p:tavLst>
                                        <p:tav tm="0">
                                          <p:val>
                                            <p:fltVal val="0"/>
                                          </p:val>
                                        </p:tav>
                                        <p:tav tm="100000">
                                          <p:val>
                                            <p:strVal val="#ppt_w"/>
                                          </p:val>
                                        </p:tav>
                                      </p:tavLst>
                                    </p:anim>
                                    <p:anim calcmode="lin" valueType="num">
                                      <p:cBhvr>
                                        <p:cTn id="8" dur="1000" fill="hold"/>
                                        <p:tgtEl>
                                          <p:spTgt spid="77829"/>
                                        </p:tgtEl>
                                        <p:attrNameLst>
                                          <p:attrName>ppt_h</p:attrName>
                                        </p:attrNameLst>
                                      </p:cBhvr>
                                      <p:tavLst>
                                        <p:tav tm="0">
                                          <p:val>
                                            <p:fltVal val="0"/>
                                          </p:val>
                                        </p:tav>
                                        <p:tav tm="100000">
                                          <p:val>
                                            <p:strVal val="#ppt_h"/>
                                          </p:val>
                                        </p:tav>
                                      </p:tavLst>
                                    </p:anim>
                                    <p:anim calcmode="lin" valueType="num">
                                      <p:cBhvr>
                                        <p:cTn id="9" dur="1000" fill="hold"/>
                                        <p:tgtEl>
                                          <p:spTgt spid="77829"/>
                                        </p:tgtEl>
                                        <p:attrNameLst>
                                          <p:attrName>style.rotation</p:attrName>
                                        </p:attrNameLst>
                                      </p:cBhvr>
                                      <p:tavLst>
                                        <p:tav tm="0">
                                          <p:val>
                                            <p:fltVal val="90"/>
                                          </p:val>
                                        </p:tav>
                                        <p:tav tm="100000">
                                          <p:val>
                                            <p:fltVal val="0"/>
                                          </p:val>
                                        </p:tav>
                                      </p:tavLst>
                                    </p:anim>
                                    <p:animEffect transition="in" filter="fade">
                                      <p:cBhvr>
                                        <p:cTn id="10" dur="1000"/>
                                        <p:tgtEl>
                                          <p:spTgt spid="7782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1" presetClass="entr" presetSubtype="1" fill="hold" nodeType="clickEffect">
                                  <p:stCondLst>
                                    <p:cond delay="0"/>
                                  </p:stCondLst>
                                  <p:childTnLst>
                                    <p:set>
                                      <p:cBhvr>
                                        <p:cTn id="22" dur="1" fill="hold">
                                          <p:stCondLst>
                                            <p:cond delay="0"/>
                                          </p:stCondLst>
                                        </p:cTn>
                                        <p:tgtEl>
                                          <p:spTgt spid="77831"/>
                                        </p:tgtEl>
                                        <p:attrNameLst>
                                          <p:attrName>style.visibility</p:attrName>
                                        </p:attrNameLst>
                                      </p:cBhvr>
                                      <p:to>
                                        <p:strVal val="visible"/>
                                      </p:to>
                                    </p:set>
                                    <p:animEffect transition="in" filter="wheel(1)">
                                      <p:cBhvr>
                                        <p:cTn id="23" dur="2000"/>
                                        <p:tgtEl>
                                          <p:spTgt spid="7783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1" presetClass="entr" presetSubtype="1"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heel(1)">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609600"/>
            <a:ext cx="4876800" cy="2667000"/>
          </a:xfrm>
          <a:blipFill>
            <a:blip r:embed="rId2"/>
            <a:tile tx="0" ty="0" sx="100000" sy="100000" flip="none" algn="tl"/>
          </a:blipFill>
        </p:spPr>
        <p:txBody>
          <a:bodyPr/>
          <a:lstStyle/>
          <a:p>
            <a:pPr marL="0" indent="0" algn="ctr">
              <a:buFont typeface="Wingdings" pitchFamily="2" charset="2"/>
              <a:buNone/>
              <a:defRPr/>
            </a:pPr>
            <a:r>
              <a:rPr lang="es-CO" b="1" dirty="0">
                <a:solidFill>
                  <a:schemeClr val="bg2">
                    <a:lumMod val="50000"/>
                  </a:schemeClr>
                </a:solidFill>
                <a:effectLst/>
              </a:rPr>
              <a:t>Pecado. </a:t>
            </a:r>
            <a:r>
              <a:rPr lang="es-CO" dirty="0">
                <a:solidFill>
                  <a:schemeClr val="bg2">
                    <a:lumMod val="50000"/>
                  </a:schemeClr>
                </a:solidFill>
                <a:effectLst/>
              </a:rPr>
              <a:t>Gr. hamartía, que quiere decir: “error”; con el sentido de “no dar en el blanco”, “errar”, “equivocarse”, “pecar</a:t>
            </a:r>
            <a:r>
              <a:rPr lang="es-CO" dirty="0" smtClean="0">
                <a:solidFill>
                  <a:schemeClr val="bg2">
                    <a:lumMod val="50000"/>
                  </a:schemeClr>
                </a:solidFill>
                <a:effectLst/>
              </a:rPr>
              <a:t>”.</a:t>
            </a:r>
            <a:endParaRPr lang="es-CO" dirty="0">
              <a:solidFill>
                <a:schemeClr val="bg2">
                  <a:lumMod val="50000"/>
                </a:schemeClr>
              </a:solidFill>
              <a:effectLst/>
            </a:endParaRPr>
          </a:p>
        </p:txBody>
      </p:sp>
      <p:pic>
        <p:nvPicPr>
          <p:cNvPr id="78851" name="Picture 2" descr="http://t3.gstatic.com/images?q=tbn:ANd9GcROWT5zFOQH0oKE-isZRo0cIuicC8FX5PhveDajnLdekr0Dw0QM_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533400"/>
            <a:ext cx="2667000"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a:spLocks noChangeArrowheads="1"/>
          </p:cNvSpPr>
          <p:nvPr/>
        </p:nvSpPr>
        <p:spPr bwMode="auto">
          <a:xfrm>
            <a:off x="3711575" y="4044950"/>
            <a:ext cx="4953000" cy="1816100"/>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fontAlgn="base">
              <a:spcBef>
                <a:spcPct val="0"/>
              </a:spcBef>
              <a:spcAft>
                <a:spcPct val="0"/>
              </a:spcAft>
            </a:pPr>
            <a:r>
              <a:rPr lang="es-CO" sz="2800">
                <a:solidFill>
                  <a:srgbClr val="002060"/>
                </a:solidFill>
              </a:rPr>
              <a:t>Es la palabra que se usa en la Biblia para el acto de alejarse de la ley de Dios, de violar la ley moral. </a:t>
            </a:r>
          </a:p>
        </p:txBody>
      </p:sp>
      <p:pic>
        <p:nvPicPr>
          <p:cNvPr id="116740" name="Picture 4" descr="http://t2.gstatic.com/images?q=tbn:ANd9GcS0PPOcg00TbWQ7dzRm_9F_FMpeqPmbFZo8vwWzJlvV2NBJ2Jt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3581400"/>
            <a:ext cx="276225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98505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16740"/>
                                        </p:tgtEl>
                                        <p:attrNameLst>
                                          <p:attrName>style.visibility</p:attrName>
                                        </p:attrNameLst>
                                      </p:cBhvr>
                                      <p:to>
                                        <p:strVal val="visible"/>
                                      </p:to>
                                    </p:set>
                                    <p:animEffect transition="in" filter="randombar(horizontal)">
                                      <p:cBhvr>
                                        <p:cTn id="7" dur="500"/>
                                        <p:tgtEl>
                                          <p:spTgt spid="11674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457200"/>
            <a:ext cx="8007350" cy="6019800"/>
          </a:xfrm>
          <a:blipFill>
            <a:blip r:embed="rId2"/>
            <a:tile tx="0" ty="0" sx="100000" sy="100000" flip="none" algn="tl"/>
          </a:blipFill>
        </p:spPr>
        <p:txBody>
          <a:bodyPr/>
          <a:lstStyle/>
          <a:p>
            <a:pPr marL="0" indent="0" algn="ctr">
              <a:buFont typeface="Wingdings" pitchFamily="2" charset="2"/>
              <a:buNone/>
              <a:defRPr/>
            </a:pPr>
            <a:r>
              <a:rPr lang="es-CO" sz="2800" b="1" u="sng" dirty="0" smtClean="0">
                <a:solidFill>
                  <a:srgbClr val="FF0000"/>
                </a:solidFill>
                <a:effectLst/>
              </a:rPr>
              <a:t>¿Cuál </a:t>
            </a:r>
            <a:r>
              <a:rPr lang="es-CO" sz="2800" b="1" u="sng" dirty="0">
                <a:solidFill>
                  <a:srgbClr val="FF0000"/>
                </a:solidFill>
                <a:effectLst/>
              </a:rPr>
              <a:t>es la pena final del pecado? </a:t>
            </a:r>
            <a:endParaRPr lang="es-CO" sz="2000" b="1" u="sng" dirty="0" smtClean="0">
              <a:solidFill>
                <a:srgbClr val="FF0000"/>
              </a:solidFill>
              <a:effectLst/>
            </a:endParaRPr>
          </a:p>
          <a:p>
            <a:pPr marL="0" indent="0" algn="ctr">
              <a:buFont typeface="Wingdings" pitchFamily="2" charset="2"/>
              <a:buNone/>
              <a:defRPr/>
            </a:pPr>
            <a:endParaRPr lang="es-CO" sz="2000" b="1" dirty="0" smtClean="0">
              <a:solidFill>
                <a:srgbClr val="FF0000"/>
              </a:solidFill>
              <a:effectLst/>
            </a:endParaRPr>
          </a:p>
          <a:p>
            <a:pPr marL="0" indent="0" algn="ctr">
              <a:buFont typeface="Wingdings" pitchFamily="2" charset="2"/>
              <a:buNone/>
              <a:defRPr/>
            </a:pPr>
            <a:r>
              <a:rPr lang="es-CO" sz="2400" b="1" dirty="0" smtClean="0">
                <a:solidFill>
                  <a:srgbClr val="FF0000"/>
                </a:solidFill>
                <a:effectLst/>
              </a:rPr>
              <a:t>Romanos 6:23</a:t>
            </a:r>
            <a:r>
              <a:rPr lang="es-CO" sz="2000" dirty="0" smtClean="0">
                <a:effectLst/>
              </a:rPr>
              <a:t/>
            </a:r>
            <a:br>
              <a:rPr lang="es-CO" sz="2000" dirty="0" smtClean="0">
                <a:effectLst/>
              </a:rPr>
            </a:br>
            <a:r>
              <a:rPr lang="es-CO" sz="2800" dirty="0" smtClean="0">
                <a:solidFill>
                  <a:schemeClr val="tx2">
                    <a:lumMod val="10000"/>
                  </a:schemeClr>
                </a:solidFill>
                <a:effectLst/>
              </a:rPr>
              <a:t>"Porque la paga del pecado es </a:t>
            </a:r>
            <a:r>
              <a:rPr lang="es-CO" sz="2800" u="sng" dirty="0" smtClean="0">
                <a:solidFill>
                  <a:schemeClr val="tx2">
                    <a:lumMod val="10000"/>
                  </a:schemeClr>
                </a:solidFill>
                <a:effectLst/>
              </a:rPr>
              <a:t>MUERTE</a:t>
            </a:r>
            <a:r>
              <a:rPr lang="es-CO" sz="2800" dirty="0" smtClean="0">
                <a:solidFill>
                  <a:schemeClr val="tx2">
                    <a:lumMod val="10000"/>
                  </a:schemeClr>
                </a:solidFill>
                <a:effectLst/>
              </a:rPr>
              <a:t>, mas la dádiva de Dios es vida eterna en Cristo Jesús Señor nuestro".</a:t>
            </a:r>
          </a:p>
          <a:p>
            <a:pPr marL="0" indent="0" algn="ctr">
              <a:buFont typeface="Wingdings" pitchFamily="2" charset="2"/>
              <a:buNone/>
              <a:defRPr/>
            </a:pPr>
            <a:endParaRPr lang="es-CO" sz="2800" dirty="0">
              <a:solidFill>
                <a:schemeClr val="tx2">
                  <a:lumMod val="10000"/>
                </a:schemeClr>
              </a:solidFill>
              <a:effectLst/>
            </a:endParaRPr>
          </a:p>
          <a:p>
            <a:pPr marL="0" indent="0">
              <a:buFont typeface="Wingdings" pitchFamily="2" charset="2"/>
              <a:buNone/>
              <a:defRPr/>
            </a:pPr>
            <a:r>
              <a:rPr lang="es-CO" sz="2800" dirty="0" smtClean="0">
                <a:solidFill>
                  <a:schemeClr val="tx2">
                    <a:lumMod val="10000"/>
                  </a:schemeClr>
                </a:solidFill>
                <a:effectLst/>
              </a:rPr>
              <a:t>Los que decidieron violar la Ley.</a:t>
            </a:r>
          </a:p>
          <a:p>
            <a:pPr marL="0" indent="0">
              <a:buFont typeface="Wingdings" pitchFamily="2" charset="2"/>
              <a:buNone/>
              <a:defRPr/>
            </a:pPr>
            <a:endParaRPr lang="es-CO" sz="2800" dirty="0">
              <a:solidFill>
                <a:schemeClr val="tx2">
                  <a:lumMod val="10000"/>
                </a:schemeClr>
              </a:solidFill>
              <a:effectLst/>
            </a:endParaRPr>
          </a:p>
          <a:p>
            <a:pPr marL="0" indent="0">
              <a:buFont typeface="Wingdings" pitchFamily="2" charset="2"/>
              <a:buNone/>
              <a:defRPr/>
            </a:pPr>
            <a:endParaRPr lang="es-CO" sz="2800" dirty="0" smtClean="0">
              <a:solidFill>
                <a:schemeClr val="tx2">
                  <a:lumMod val="10000"/>
                </a:schemeClr>
              </a:solidFill>
              <a:effectLst/>
            </a:endParaRPr>
          </a:p>
          <a:p>
            <a:pPr marL="0" indent="0">
              <a:buFont typeface="Wingdings" pitchFamily="2" charset="2"/>
              <a:buNone/>
              <a:defRPr/>
            </a:pPr>
            <a:r>
              <a:rPr lang="es-CO" sz="2800" dirty="0" smtClean="0">
                <a:solidFill>
                  <a:schemeClr val="tx2">
                    <a:lumMod val="10000"/>
                  </a:schemeClr>
                </a:solidFill>
                <a:effectLst/>
              </a:rPr>
              <a:t>Los que decidieron obedecer.</a:t>
            </a:r>
            <a:br>
              <a:rPr lang="es-CO" sz="2800" dirty="0" smtClean="0">
                <a:solidFill>
                  <a:schemeClr val="tx2">
                    <a:lumMod val="10000"/>
                  </a:schemeClr>
                </a:solidFill>
                <a:effectLst/>
              </a:rPr>
            </a:br>
            <a:r>
              <a:rPr lang="es-CO" sz="2000" dirty="0" smtClean="0">
                <a:effectLst/>
              </a:rPr>
              <a:t/>
            </a:r>
            <a:br>
              <a:rPr lang="es-CO" sz="2000" dirty="0" smtClean="0">
                <a:effectLst/>
              </a:rPr>
            </a:br>
            <a:r>
              <a:rPr lang="es-CO" sz="2000" dirty="0" smtClean="0">
                <a:effectLst/>
              </a:rPr>
              <a:t/>
            </a:r>
            <a:br>
              <a:rPr lang="es-CO" sz="2000" dirty="0" smtClean="0">
                <a:effectLst/>
              </a:rPr>
            </a:br>
            <a:endParaRPr lang="es-CO" sz="2000" dirty="0"/>
          </a:p>
        </p:txBody>
      </p:sp>
      <p:pic>
        <p:nvPicPr>
          <p:cNvPr id="798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3048000"/>
            <a:ext cx="25146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9878" name="Picture 6" descr="http://4.bp.blogspot.com/_X88wEuKwHxI/SeVuTKkUKjI/AAAAAAAAALg/h4hk4Va9AUg/s400/Vida+Etern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200" y="4800600"/>
            <a:ext cx="2514600" cy="16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32220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nodeType="clickEffect">
                                  <p:stCondLst>
                                    <p:cond delay="0"/>
                                  </p:stCondLst>
                                  <p:childTnLst>
                                    <p:set>
                                      <p:cBhvr>
                                        <p:cTn id="26" dur="1" fill="hold">
                                          <p:stCondLst>
                                            <p:cond delay="0"/>
                                          </p:stCondLst>
                                        </p:cTn>
                                        <p:tgtEl>
                                          <p:spTgt spid="79876"/>
                                        </p:tgtEl>
                                        <p:attrNameLst>
                                          <p:attrName>style.visibility</p:attrName>
                                        </p:attrNameLst>
                                      </p:cBhvr>
                                      <p:to>
                                        <p:strVal val="visible"/>
                                      </p:to>
                                    </p:set>
                                    <p:animEffect transition="in" filter="fade">
                                      <p:cBhvr>
                                        <p:cTn id="27" dur="1000"/>
                                        <p:tgtEl>
                                          <p:spTgt spid="79876"/>
                                        </p:tgtEl>
                                      </p:cBhvr>
                                    </p:animEffect>
                                    <p:anim calcmode="lin" valueType="num">
                                      <p:cBhvr>
                                        <p:cTn id="28" dur="1000" fill="hold"/>
                                        <p:tgtEl>
                                          <p:spTgt spid="79876"/>
                                        </p:tgtEl>
                                        <p:attrNameLst>
                                          <p:attrName>ppt_x</p:attrName>
                                        </p:attrNameLst>
                                      </p:cBhvr>
                                      <p:tavLst>
                                        <p:tav tm="0">
                                          <p:val>
                                            <p:strVal val="#ppt_x"/>
                                          </p:val>
                                        </p:tav>
                                        <p:tav tm="100000">
                                          <p:val>
                                            <p:strVal val="#ppt_x"/>
                                          </p:val>
                                        </p:tav>
                                      </p:tavLst>
                                    </p:anim>
                                    <p:anim calcmode="lin" valueType="num">
                                      <p:cBhvr>
                                        <p:cTn id="29" dur="1000" fill="hold"/>
                                        <p:tgtEl>
                                          <p:spTgt spid="79876"/>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1" presetClass="entr" presetSubtype="1" fill="hold"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wheel(1)">
                                      <p:cBhvr>
                                        <p:cTn id="34" dur="2000"/>
                                        <p:tgtEl>
                                          <p:spTgt spid="3">
                                            <p:txEl>
                                              <p:pRg st="7" end="7"/>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42" presetClass="entr" presetSubtype="0" fill="hold" nodeType="clickEffect">
                                  <p:stCondLst>
                                    <p:cond delay="0"/>
                                  </p:stCondLst>
                                  <p:childTnLst>
                                    <p:set>
                                      <p:cBhvr>
                                        <p:cTn id="38" dur="1" fill="hold">
                                          <p:stCondLst>
                                            <p:cond delay="0"/>
                                          </p:stCondLst>
                                        </p:cTn>
                                        <p:tgtEl>
                                          <p:spTgt spid="79878"/>
                                        </p:tgtEl>
                                        <p:attrNameLst>
                                          <p:attrName>style.visibility</p:attrName>
                                        </p:attrNameLst>
                                      </p:cBhvr>
                                      <p:to>
                                        <p:strVal val="visible"/>
                                      </p:to>
                                    </p:set>
                                    <p:animEffect transition="in" filter="fade">
                                      <p:cBhvr>
                                        <p:cTn id="39" dur="1000"/>
                                        <p:tgtEl>
                                          <p:spTgt spid="79878"/>
                                        </p:tgtEl>
                                      </p:cBhvr>
                                    </p:animEffect>
                                    <p:anim calcmode="lin" valueType="num">
                                      <p:cBhvr>
                                        <p:cTn id="40" dur="1000" fill="hold"/>
                                        <p:tgtEl>
                                          <p:spTgt spid="79878"/>
                                        </p:tgtEl>
                                        <p:attrNameLst>
                                          <p:attrName>ppt_x</p:attrName>
                                        </p:attrNameLst>
                                      </p:cBhvr>
                                      <p:tavLst>
                                        <p:tav tm="0">
                                          <p:val>
                                            <p:strVal val="#ppt_x"/>
                                          </p:val>
                                        </p:tav>
                                        <p:tav tm="100000">
                                          <p:val>
                                            <p:strVal val="#ppt_x"/>
                                          </p:val>
                                        </p:tav>
                                      </p:tavLst>
                                    </p:anim>
                                    <p:anim calcmode="lin" valueType="num">
                                      <p:cBhvr>
                                        <p:cTn id="41" dur="1000" fill="hold"/>
                                        <p:tgtEl>
                                          <p:spTgt spid="798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Título"/>
          <p:cNvSpPr>
            <a:spLocks noGrp="1"/>
          </p:cNvSpPr>
          <p:nvPr>
            <p:ph type="title"/>
          </p:nvPr>
        </p:nvSpPr>
        <p:spPr>
          <a:solidFill>
            <a:srgbClr val="FFFF00"/>
          </a:solidFill>
        </p:spPr>
        <p:txBody>
          <a:bodyPr/>
          <a:lstStyle/>
          <a:p>
            <a:r>
              <a:rPr lang="es-CO" sz="4000" smtClean="0">
                <a:solidFill>
                  <a:srgbClr val="002060"/>
                </a:solidFill>
                <a:effectLst/>
              </a:rPr>
              <a:t>¿El ser humano proporciona solución para el pecado?</a:t>
            </a:r>
          </a:p>
        </p:txBody>
      </p:sp>
      <p:sp>
        <p:nvSpPr>
          <p:cNvPr id="3" name="2 Marcador de contenido"/>
          <p:cNvSpPr>
            <a:spLocks noGrp="1"/>
          </p:cNvSpPr>
          <p:nvPr>
            <p:ph idx="1"/>
          </p:nvPr>
        </p:nvSpPr>
        <p:spPr>
          <a:xfrm>
            <a:off x="0" y="1905000"/>
            <a:ext cx="9144000" cy="2819400"/>
          </a:xfrm>
          <a:blipFill>
            <a:blip r:embed="rId2"/>
            <a:tile tx="0" ty="0" sx="100000" sy="100000" flip="none" algn="tl"/>
          </a:blipFill>
        </p:spPr>
        <p:txBody>
          <a:bodyPr/>
          <a:lstStyle/>
          <a:p>
            <a:pPr marL="0" indent="0" algn="ctr">
              <a:buFont typeface="Wingdings" pitchFamily="2" charset="2"/>
              <a:buNone/>
              <a:defRPr/>
            </a:pPr>
            <a:r>
              <a:rPr lang="es-CO" sz="2800" b="1" u="sng" dirty="0" smtClean="0">
                <a:solidFill>
                  <a:schemeClr val="tx2">
                    <a:lumMod val="10000"/>
                  </a:schemeClr>
                </a:solidFill>
                <a:effectLst/>
              </a:rPr>
              <a:t>Sin solución humana para el pecado</a:t>
            </a:r>
            <a:r>
              <a:rPr lang="es-CO" sz="2800" b="1" dirty="0" smtClean="0">
                <a:solidFill>
                  <a:schemeClr val="tx2">
                    <a:lumMod val="10000"/>
                  </a:schemeClr>
                </a:solidFill>
                <a:effectLst/>
              </a:rPr>
              <a:t> </a:t>
            </a:r>
            <a:r>
              <a:rPr lang="es-CO" sz="2400" b="1" dirty="0" smtClean="0">
                <a:solidFill>
                  <a:srgbClr val="FF0000"/>
                </a:solidFill>
                <a:effectLst/>
              </a:rPr>
              <a:t>(Lea Jer.2:22).</a:t>
            </a:r>
            <a:endParaRPr lang="es-CO" sz="2800" b="1" dirty="0" smtClean="0">
              <a:solidFill>
                <a:srgbClr val="FF0000"/>
              </a:solidFill>
              <a:effectLst/>
            </a:endParaRPr>
          </a:p>
          <a:p>
            <a:pPr marL="0" indent="0" algn="ctr">
              <a:buFont typeface="Wingdings" pitchFamily="2" charset="2"/>
              <a:buNone/>
              <a:defRPr/>
            </a:pPr>
            <a:endParaRPr lang="es-CO" sz="2800" b="1" dirty="0" smtClean="0">
              <a:solidFill>
                <a:schemeClr val="tx2">
                  <a:lumMod val="10000"/>
                </a:schemeClr>
              </a:solidFill>
              <a:effectLst/>
            </a:endParaRPr>
          </a:p>
          <a:p>
            <a:pPr marL="0" indent="0" algn="ctr">
              <a:buFont typeface="Wingdings" pitchFamily="2" charset="2"/>
              <a:buNone/>
              <a:defRPr/>
            </a:pPr>
            <a:r>
              <a:rPr lang="es-CO" sz="2800" b="1" dirty="0" smtClean="0">
                <a:solidFill>
                  <a:schemeClr val="tx2">
                    <a:lumMod val="10000"/>
                  </a:schemeClr>
                </a:solidFill>
                <a:effectLst/>
              </a:rPr>
              <a:t>La ley de Dios que ha sido dada por Él, para revelar su carácter, una ves que la hemos violado, Él mismo proporciona la solución</a:t>
            </a:r>
          </a:p>
          <a:p>
            <a:pPr marL="0" indent="0" algn="ctr">
              <a:buFont typeface="Wingdings" pitchFamily="2" charset="2"/>
              <a:buNone/>
              <a:defRPr/>
            </a:pPr>
            <a:r>
              <a:rPr lang="es-CO" sz="2800" b="1" dirty="0" smtClean="0">
                <a:solidFill>
                  <a:srgbClr val="FF0000"/>
                </a:solidFill>
                <a:effectLst/>
              </a:rPr>
              <a:t>¿A quién somos conducidos por la Ley?</a:t>
            </a:r>
          </a:p>
        </p:txBody>
      </p:sp>
      <p:sp>
        <p:nvSpPr>
          <p:cNvPr id="2" name="1 Rectángulo"/>
          <p:cNvSpPr/>
          <p:nvPr/>
        </p:nvSpPr>
        <p:spPr>
          <a:xfrm>
            <a:off x="304800" y="4953000"/>
            <a:ext cx="5638800" cy="1938338"/>
          </a:xfrm>
          <a:prstGeom prst="rect">
            <a:avLst/>
          </a:prstGeom>
          <a:solidFill>
            <a:schemeClr val="accent5">
              <a:lumMod val="20000"/>
              <a:lumOff val="80000"/>
            </a:schemeClr>
          </a:solidFill>
        </p:spPr>
        <p:txBody>
          <a:bodyPr>
            <a:spAutoFit/>
          </a:bodyPr>
          <a:lstStyle/>
          <a:p>
            <a:pPr algn="ctr" fontAlgn="base">
              <a:spcBef>
                <a:spcPct val="0"/>
              </a:spcBef>
              <a:spcAft>
                <a:spcPct val="0"/>
              </a:spcAft>
              <a:buFont typeface="Wingdings" pitchFamily="2" charset="2"/>
              <a:buNone/>
              <a:defRPr/>
            </a:pPr>
            <a:r>
              <a:rPr lang="es-CO" sz="2400" dirty="0">
                <a:solidFill>
                  <a:srgbClr val="FF0000"/>
                </a:solidFill>
              </a:rPr>
              <a:t>Gálatas 3:24.</a:t>
            </a:r>
            <a:r>
              <a:rPr lang="es-CO" sz="2400" dirty="0">
                <a:solidFill>
                  <a:srgbClr val="FFFFB7">
                    <a:lumMod val="10000"/>
                  </a:srgbClr>
                </a:solidFill>
              </a:rPr>
              <a:t/>
            </a:r>
            <a:br>
              <a:rPr lang="es-CO" sz="2400" dirty="0">
                <a:solidFill>
                  <a:srgbClr val="FFFFB7">
                    <a:lumMod val="10000"/>
                  </a:srgbClr>
                </a:solidFill>
              </a:rPr>
            </a:br>
            <a:r>
              <a:rPr lang="es-CO" sz="2400" dirty="0">
                <a:solidFill>
                  <a:srgbClr val="FFFFB7">
                    <a:lumMod val="10000"/>
                  </a:srgbClr>
                </a:solidFill>
              </a:rPr>
              <a:t>"De manera que la ley ha sido nuestro hayo, para llevarnos a Cristo, a fin de que fuésemos justificados por la fe".</a:t>
            </a:r>
            <a:br>
              <a:rPr lang="es-CO" sz="2400" dirty="0">
                <a:solidFill>
                  <a:srgbClr val="FFFFB7">
                    <a:lumMod val="10000"/>
                  </a:srgbClr>
                </a:solidFill>
              </a:rPr>
            </a:br>
            <a:endParaRPr lang="es-CO" sz="2400" dirty="0">
              <a:solidFill>
                <a:srgbClr val="FFFFB7">
                  <a:lumMod val="10000"/>
                </a:srgbClr>
              </a:solidFill>
              <a:effectLst>
                <a:outerShdw blurRad="38100" dist="38100" dir="2700000" algn="tl">
                  <a:srgbClr val="000000">
                    <a:alpha val="43137"/>
                  </a:srgbClr>
                </a:outerShdw>
              </a:effectLst>
            </a:endParaRPr>
          </a:p>
        </p:txBody>
      </p:sp>
      <p:pic>
        <p:nvPicPr>
          <p:cNvPr id="5" name="Picture 2" descr="http://t2.gstatic.com/images?q=tbn:ANd9GcT7tDX38Z4lBVGvPx6gsAAL4f-p3aKyBuuTBmF5qobVS20fKRt3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4953000"/>
            <a:ext cx="2667000" cy="183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5621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ntr" presetSubtype="16"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500" fill="hold"/>
                                        <p:tgtEl>
                                          <p:spTgt spid="2"/>
                                        </p:tgtEl>
                                        <p:attrNameLst>
                                          <p:attrName>ppt_w</p:attrName>
                                        </p:attrNameLst>
                                      </p:cBhvr>
                                      <p:tavLst>
                                        <p:tav tm="0">
                                          <p:val>
                                            <p:fltVal val="0"/>
                                          </p:val>
                                        </p:tav>
                                        <p:tav tm="100000">
                                          <p:val>
                                            <p:strVal val="#ppt_w"/>
                                          </p:val>
                                        </p:tav>
                                      </p:tavLst>
                                    </p:anim>
                                    <p:anim calcmode="lin" valueType="num">
                                      <p:cBhvr>
                                        <p:cTn id="43" dur="500" fill="hold"/>
                                        <p:tgtEl>
                                          <p:spTgt spid="2"/>
                                        </p:tgtEl>
                                        <p:attrNameLst>
                                          <p:attrName>ppt_h</p:attrName>
                                        </p:attrNameLst>
                                      </p:cBhvr>
                                      <p:tavLst>
                                        <p:tav tm="0">
                                          <p:val>
                                            <p:fltVal val="0"/>
                                          </p:val>
                                        </p:tav>
                                        <p:tav tm="100000">
                                          <p:val>
                                            <p:strVal val="#ppt_h"/>
                                          </p:val>
                                        </p:tav>
                                      </p:tavLst>
                                    </p:anim>
                                    <p:animEffect transition="in" filter="fade">
                                      <p:cBhvr>
                                        <p:cTn id="4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0">
          <a:gsLst>
            <a:gs pos="0">
              <a:srgbClr val="03D4A8"/>
            </a:gs>
            <a:gs pos="25000">
              <a:srgbClr val="21D6E0"/>
            </a:gs>
            <a:gs pos="75000">
              <a:srgbClr val="0087E6"/>
            </a:gs>
            <a:gs pos="100000">
              <a:srgbClr val="005CBF"/>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304800"/>
            <a:ext cx="7924800" cy="2514600"/>
          </a:xfrm>
          <a:blipFill>
            <a:blip r:embed="rId2"/>
            <a:tile tx="0" ty="0" sx="100000" sy="100000" flip="none" algn="tl"/>
          </a:blipFill>
        </p:spPr>
        <p:txBody>
          <a:bodyPr/>
          <a:lstStyle/>
          <a:p>
            <a:pPr marL="0" indent="0" algn="ctr">
              <a:buFont typeface="Wingdings" pitchFamily="2" charset="2"/>
              <a:buNone/>
              <a:defRPr/>
            </a:pPr>
            <a:r>
              <a:rPr lang="es-CO" dirty="0" smtClean="0">
                <a:solidFill>
                  <a:srgbClr val="002060"/>
                </a:solidFill>
                <a:effectLst/>
              </a:rPr>
              <a:t>La Ley sólo nos muestra nuestros fallos, y de este modo sentimos la necesidad de acudir a Cristo en busca de perdón y transformación. Por ello, </a:t>
            </a:r>
            <a:r>
              <a:rPr lang="es-CO" u="sng" dirty="0" smtClean="0">
                <a:solidFill>
                  <a:srgbClr val="002060"/>
                </a:solidFill>
                <a:effectLst/>
              </a:rPr>
              <a:t>el "fin" de la ley, su objetivo, es llevarnos a Cristo.</a:t>
            </a:r>
            <a:br>
              <a:rPr lang="es-CO" u="sng" dirty="0" smtClean="0">
                <a:solidFill>
                  <a:srgbClr val="002060"/>
                </a:solidFill>
                <a:effectLst/>
              </a:rPr>
            </a:br>
            <a:endParaRPr lang="es-CO" u="sng" dirty="0">
              <a:solidFill>
                <a:srgbClr val="002060"/>
              </a:solidFill>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556000"/>
            <a:ext cx="2286000" cy="203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bwMode="auto">
          <a:xfrm>
            <a:off x="3124200" y="5029200"/>
            <a:ext cx="3505200" cy="484188"/>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lgn="r" fontAlgn="base">
              <a:spcBef>
                <a:spcPct val="0"/>
              </a:spcBef>
              <a:spcAft>
                <a:spcPct val="0"/>
              </a:spcAft>
              <a:defRPr/>
            </a:pPr>
            <a:endParaRPr lang="es-CO">
              <a:solidFill>
                <a:srgbClr val="FFFFFF"/>
              </a:solidFill>
              <a:effectLst>
                <a:outerShdw blurRad="38100" dist="38100" dir="2700000" algn="tl">
                  <a:srgbClr val="000000">
                    <a:alpha val="43137"/>
                  </a:srgbClr>
                </a:outerShdw>
              </a:effectLst>
            </a:endParaRPr>
          </a:p>
        </p:txBody>
      </p:sp>
      <p:pic>
        <p:nvPicPr>
          <p:cNvPr id="81925" name="Picture 5" descr="http://t1.gstatic.com/images?q=tbn:ANd9GcQZ8v5km6C9s-rFWiTMetYI6ZUsvMtbbmTMjAi3FfjenS8PDOfj"/>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9400" y="3556000"/>
            <a:ext cx="2057400"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3124200" y="4362450"/>
            <a:ext cx="3505200" cy="523875"/>
          </a:xfrm>
          <a:prstGeom prst="rect">
            <a:avLst/>
          </a:prstGeom>
        </p:spPr>
        <p:txBody>
          <a:bodyPr>
            <a:spAutoFit/>
          </a:bodyPr>
          <a:lstStyle/>
          <a:p>
            <a:pPr algn="ctr" fontAlgn="base">
              <a:spcBef>
                <a:spcPct val="0"/>
              </a:spcBef>
              <a:spcAft>
                <a:spcPct val="0"/>
              </a:spcAft>
              <a:defRPr/>
            </a:pPr>
            <a:r>
              <a:rPr lang="es-CO" sz="2800" dirty="0">
                <a:solidFill>
                  <a:srgbClr val="FFFFFF"/>
                </a:solidFill>
              </a:rPr>
              <a:t>Ella es nuestro hayo</a:t>
            </a:r>
            <a:endParaRPr lang="es-CO" sz="2800" u="sng" dirty="0">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57396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1" fill="hold" nodeType="clickEffect">
                                  <p:stCondLst>
                                    <p:cond delay="0"/>
                                  </p:stCondLst>
                                  <p:childTnLst>
                                    <p:set>
                                      <p:cBhvr>
                                        <p:cTn id="16" dur="1" fill="hold">
                                          <p:stCondLst>
                                            <p:cond delay="0"/>
                                          </p:stCondLst>
                                        </p:cTn>
                                        <p:tgtEl>
                                          <p:spTgt spid="81925"/>
                                        </p:tgtEl>
                                        <p:attrNameLst>
                                          <p:attrName>style.visibility</p:attrName>
                                        </p:attrNameLst>
                                      </p:cBhvr>
                                      <p:to>
                                        <p:strVal val="visible"/>
                                      </p:to>
                                    </p:set>
                                    <p:animEffect transition="in" filter="wheel(1)">
                                      <p:cBhvr>
                                        <p:cTn id="17" dur="2000"/>
                                        <p:tgtEl>
                                          <p:spTgt spid="8192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80">
                                          <p:stCondLst>
                                            <p:cond delay="0"/>
                                          </p:stCondLst>
                                        </p:cTn>
                                        <p:tgtEl>
                                          <p:spTgt spid="6"/>
                                        </p:tgtEl>
                                      </p:cBhvr>
                                    </p:animEffect>
                                    <p:anim calcmode="lin" valueType="num">
                                      <p:cBhvr>
                                        <p:cTn id="2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8" dur="26">
                                          <p:stCondLst>
                                            <p:cond delay="650"/>
                                          </p:stCondLst>
                                        </p:cTn>
                                        <p:tgtEl>
                                          <p:spTgt spid="6"/>
                                        </p:tgtEl>
                                      </p:cBhvr>
                                      <p:to x="100000" y="60000"/>
                                    </p:animScale>
                                    <p:animScale>
                                      <p:cBhvr>
                                        <p:cTn id="29" dur="166" decel="50000">
                                          <p:stCondLst>
                                            <p:cond delay="676"/>
                                          </p:stCondLst>
                                        </p:cTn>
                                        <p:tgtEl>
                                          <p:spTgt spid="6"/>
                                        </p:tgtEl>
                                      </p:cBhvr>
                                      <p:to x="100000" y="100000"/>
                                    </p:animScale>
                                    <p:animScale>
                                      <p:cBhvr>
                                        <p:cTn id="30" dur="26">
                                          <p:stCondLst>
                                            <p:cond delay="1312"/>
                                          </p:stCondLst>
                                        </p:cTn>
                                        <p:tgtEl>
                                          <p:spTgt spid="6"/>
                                        </p:tgtEl>
                                      </p:cBhvr>
                                      <p:to x="100000" y="80000"/>
                                    </p:animScale>
                                    <p:animScale>
                                      <p:cBhvr>
                                        <p:cTn id="31" dur="166" decel="50000">
                                          <p:stCondLst>
                                            <p:cond delay="1338"/>
                                          </p:stCondLst>
                                        </p:cTn>
                                        <p:tgtEl>
                                          <p:spTgt spid="6"/>
                                        </p:tgtEl>
                                      </p:cBhvr>
                                      <p:to x="100000" y="100000"/>
                                    </p:animScale>
                                    <p:animScale>
                                      <p:cBhvr>
                                        <p:cTn id="32" dur="26">
                                          <p:stCondLst>
                                            <p:cond delay="1642"/>
                                          </p:stCondLst>
                                        </p:cTn>
                                        <p:tgtEl>
                                          <p:spTgt spid="6"/>
                                        </p:tgtEl>
                                      </p:cBhvr>
                                      <p:to x="100000" y="90000"/>
                                    </p:animScale>
                                    <p:animScale>
                                      <p:cBhvr>
                                        <p:cTn id="33" dur="166" decel="50000">
                                          <p:stCondLst>
                                            <p:cond delay="1668"/>
                                          </p:stCondLst>
                                        </p:cTn>
                                        <p:tgtEl>
                                          <p:spTgt spid="6"/>
                                        </p:tgtEl>
                                      </p:cBhvr>
                                      <p:to x="100000" y="100000"/>
                                    </p:animScale>
                                    <p:animScale>
                                      <p:cBhvr>
                                        <p:cTn id="34" dur="26">
                                          <p:stCondLst>
                                            <p:cond delay="1808"/>
                                          </p:stCondLst>
                                        </p:cTn>
                                        <p:tgtEl>
                                          <p:spTgt spid="6"/>
                                        </p:tgtEl>
                                      </p:cBhvr>
                                      <p:to x="100000" y="95000"/>
                                    </p:animScale>
                                    <p:animScale>
                                      <p:cBhvr>
                                        <p:cTn id="35"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38200" y="228600"/>
            <a:ext cx="8007350" cy="6248400"/>
          </a:xfrm>
          <a:solidFill>
            <a:schemeClr val="accent5">
              <a:lumMod val="60000"/>
              <a:lumOff val="40000"/>
            </a:schemeClr>
          </a:solidFill>
        </p:spPr>
        <p:txBody>
          <a:bodyPr/>
          <a:lstStyle/>
          <a:p>
            <a:pPr marL="0" indent="0" algn="ctr">
              <a:buFont typeface="Wingdings" pitchFamily="2" charset="2"/>
              <a:buNone/>
              <a:defRPr/>
            </a:pPr>
            <a:r>
              <a:rPr lang="es-CO" sz="2800" b="1" dirty="0" smtClean="0">
                <a:solidFill>
                  <a:srgbClr val="002060"/>
                </a:solidFill>
                <a:effectLst/>
              </a:rPr>
              <a:t>Como hemos visto, la ley es un reflejo del carácter de Dios, por tanto, esta es eterna, como Dios es eterno. </a:t>
            </a:r>
          </a:p>
          <a:p>
            <a:pPr marL="0" indent="0">
              <a:buFont typeface="Wingdings" pitchFamily="2" charset="2"/>
              <a:buNone/>
              <a:defRPr/>
            </a:pPr>
            <a:endParaRPr lang="es-CO" sz="2800" b="1" dirty="0" smtClean="0">
              <a:solidFill>
                <a:srgbClr val="002060"/>
              </a:solidFill>
              <a:effectLst/>
            </a:endParaRPr>
          </a:p>
          <a:p>
            <a:pPr marL="0" indent="0" algn="ctr">
              <a:buFont typeface="Wingdings" pitchFamily="2" charset="2"/>
              <a:buNone/>
              <a:defRPr/>
            </a:pPr>
            <a:r>
              <a:rPr lang="es-CO" sz="2800" b="1" i="1" u="sng" dirty="0" smtClean="0">
                <a:solidFill>
                  <a:srgbClr val="FF0000"/>
                </a:solidFill>
                <a:effectLst/>
              </a:rPr>
              <a:t>¿Cómo se manifestó la Gracia de Cristo? </a:t>
            </a:r>
            <a:r>
              <a:rPr lang="es-CO" sz="2800" i="1" u="sng" dirty="0" smtClean="0">
                <a:solidFill>
                  <a:srgbClr val="FF0000"/>
                </a:solidFill>
                <a:effectLst/>
              </a:rPr>
              <a:t/>
            </a:r>
            <a:br>
              <a:rPr lang="es-CO" sz="2800" i="1" u="sng" dirty="0" smtClean="0">
                <a:solidFill>
                  <a:srgbClr val="FF0000"/>
                </a:solidFill>
                <a:effectLst/>
              </a:rPr>
            </a:br>
            <a:endParaRPr lang="es-CO" sz="2800" i="1" u="sng" dirty="0" smtClean="0">
              <a:solidFill>
                <a:srgbClr val="FF0000"/>
              </a:solidFill>
              <a:effectLst/>
            </a:endParaRPr>
          </a:p>
          <a:p>
            <a:pPr marL="0" indent="0" algn="ctr">
              <a:buFont typeface="Wingdings" pitchFamily="2" charset="2"/>
              <a:buNone/>
              <a:defRPr/>
            </a:pPr>
            <a:r>
              <a:rPr lang="es-CO" sz="2800" b="1" i="1" dirty="0" smtClean="0">
                <a:solidFill>
                  <a:srgbClr val="FF0000"/>
                </a:solidFill>
                <a:effectLst/>
              </a:rPr>
              <a:t>Romanos 5:8 – 10</a:t>
            </a:r>
            <a:r>
              <a:rPr lang="es-CO" sz="2800" dirty="0" smtClean="0">
                <a:solidFill>
                  <a:srgbClr val="002060"/>
                </a:solidFill>
                <a:effectLst/>
              </a:rPr>
              <a:t/>
            </a:r>
            <a:br>
              <a:rPr lang="es-CO" sz="2800" dirty="0" smtClean="0">
                <a:solidFill>
                  <a:srgbClr val="002060"/>
                </a:solidFill>
                <a:effectLst/>
              </a:rPr>
            </a:br>
            <a:r>
              <a:rPr lang="es-CO" sz="2400" dirty="0" smtClean="0">
                <a:solidFill>
                  <a:srgbClr val="002060"/>
                </a:solidFill>
                <a:effectLst/>
              </a:rPr>
              <a:t>"Mas Dios muestra su amor para con nosotros, en que siendo aún pecadores, Cristo MURIO por NOSOTROS. Pues mucho más, estando ya justificados en su sangre, por él seremos salvos de la ira. Porque si siendo enemigos, fuimos JUSTIFICADOS con Dios por la FE de su NOMBRE, mucho más, estando reconciliados, seremos salvos por su vida"</a:t>
            </a:r>
            <a:br>
              <a:rPr lang="es-CO" sz="2400" dirty="0" smtClean="0">
                <a:solidFill>
                  <a:srgbClr val="002060"/>
                </a:solidFill>
                <a:effectLst/>
              </a:rPr>
            </a:br>
            <a:r>
              <a:rPr lang="es-CO" sz="1200" dirty="0" smtClean="0">
                <a:effectLst/>
              </a:rPr>
              <a:t/>
            </a:r>
            <a:br>
              <a:rPr lang="es-CO" sz="1200" dirty="0" smtClean="0">
                <a:effectLst/>
              </a:rPr>
            </a:br>
            <a:endParaRPr lang="es-CO" sz="1400" dirty="0"/>
          </a:p>
        </p:txBody>
      </p:sp>
    </p:spTree>
    <p:extLst>
      <p:ext uri="{BB962C8B-B14F-4D97-AF65-F5344CB8AC3E}">
        <p14:creationId xmlns:p14="http://schemas.microsoft.com/office/powerpoint/2010/main" val="150172816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0">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28600" y="457200"/>
            <a:ext cx="4876800" cy="6096000"/>
          </a:xfrm>
          <a:blipFill>
            <a:blip r:embed="rId2"/>
            <a:tile tx="0" ty="0" sx="100000" sy="100000" flip="none" algn="tl"/>
          </a:blipFill>
        </p:spPr>
        <p:txBody>
          <a:bodyPr/>
          <a:lstStyle/>
          <a:p>
            <a:pPr marL="0" indent="0" algn="ctr">
              <a:buFont typeface="Wingdings" pitchFamily="2" charset="2"/>
              <a:buNone/>
              <a:defRPr/>
            </a:pPr>
            <a:r>
              <a:rPr lang="es-CO" dirty="0" smtClean="0">
                <a:solidFill>
                  <a:srgbClr val="002060"/>
                </a:solidFill>
                <a:effectLst/>
              </a:rPr>
              <a:t>Dado que tanto usted como yo hemos pecado, y por nosotros mismos no podemos proporcionar solución para el pecado, y la única solución es la que Dios nos ofrece; le invito a que nos postremos a los pies de Cristo, nuestro Salvador, y elevemos la siguiente oración:</a:t>
            </a:r>
            <a:r>
              <a:rPr lang="es-CO" dirty="0" smtClean="0"/>
              <a:t> </a:t>
            </a:r>
            <a:endParaRPr lang="es-CO" dirty="0"/>
          </a:p>
        </p:txBody>
      </p:sp>
      <p:pic>
        <p:nvPicPr>
          <p:cNvPr id="83971" name="Picture 2" descr="http://t1.gstatic.com/images?q=tbn:ANd9GcR2o9JKaJpg6MwYMDfooSWCmZHCPl3xES75msAjhRJUjLoFw2aVe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600200"/>
            <a:ext cx="34290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86326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2 Marcador de contenido"/>
          <p:cNvSpPr>
            <a:spLocks noGrp="1"/>
          </p:cNvSpPr>
          <p:nvPr>
            <p:ph idx="1"/>
          </p:nvPr>
        </p:nvSpPr>
        <p:spPr>
          <a:xfrm>
            <a:off x="304800" y="381000"/>
            <a:ext cx="8540750" cy="1752600"/>
          </a:xfrm>
          <a:solidFill>
            <a:srgbClr val="FFC000"/>
          </a:solidFill>
        </p:spPr>
        <p:txBody>
          <a:bodyPr/>
          <a:lstStyle/>
          <a:p>
            <a:pPr marL="0" indent="0" algn="ctr">
              <a:buFont typeface="Wingdings" pitchFamily="2" charset="2"/>
              <a:buNone/>
            </a:pPr>
            <a:r>
              <a:rPr lang="es-CO" sz="2800" smtClean="0">
                <a:solidFill>
                  <a:srgbClr val="002060"/>
                </a:solidFill>
                <a:effectLst/>
              </a:rPr>
              <a:t>Gracias Dios por tu santa Ley, porque gracias a ella podemos conocer tu Santa Voluntad y tu carácter santo; como también nos ordenas que debemos regir nuestra vida por ella. </a:t>
            </a:r>
          </a:p>
        </p:txBody>
      </p:sp>
      <p:sp>
        <p:nvSpPr>
          <p:cNvPr id="4" name="3 Rectángulo"/>
          <p:cNvSpPr/>
          <p:nvPr/>
        </p:nvSpPr>
        <p:spPr>
          <a:xfrm>
            <a:off x="304800" y="2667000"/>
            <a:ext cx="5029200" cy="3970338"/>
          </a:xfrm>
          <a:prstGeom prst="rect">
            <a:avLst/>
          </a:prstGeom>
          <a:solidFill>
            <a:srgbClr val="00B0F0"/>
          </a:solidFill>
        </p:spPr>
        <p:txBody>
          <a:bodyPr>
            <a:spAutoFit/>
          </a:bodyPr>
          <a:lstStyle/>
          <a:p>
            <a:pPr algn="r" fontAlgn="base">
              <a:spcBef>
                <a:spcPct val="0"/>
              </a:spcBef>
              <a:spcAft>
                <a:spcPct val="0"/>
              </a:spcAft>
              <a:defRPr/>
            </a:pPr>
            <a:r>
              <a:rPr lang="es-CO" sz="2800" dirty="0">
                <a:solidFill>
                  <a:srgbClr val="FFFFFF"/>
                </a:solidFill>
                <a:effectLst>
                  <a:outerShdw blurRad="38100" dist="38100" dir="2700000" algn="tl">
                    <a:srgbClr val="000000">
                      <a:alpha val="43137"/>
                    </a:srgbClr>
                  </a:outerShdw>
                </a:effectLst>
              </a:rPr>
              <a:t>Gracias por la salvación que tu nos das en Cristo Jesús, te pedimos nos perdones y nos concedas tu santo Espíritu para poder obedecer tu Ley como lo prometiste en </a:t>
            </a:r>
            <a:r>
              <a:rPr lang="es-CO" sz="2800" dirty="0">
                <a:solidFill>
                  <a:srgbClr val="FF0000"/>
                </a:solidFill>
                <a:effectLst>
                  <a:outerShdw blurRad="38100" dist="38100" dir="2700000" algn="tl">
                    <a:srgbClr val="000000">
                      <a:alpha val="43137"/>
                    </a:srgbClr>
                  </a:outerShdw>
                </a:effectLst>
              </a:rPr>
              <a:t>(Ezequiel 36:27)</a:t>
            </a:r>
            <a:r>
              <a:rPr lang="es-CO" sz="2800" dirty="0">
                <a:solidFill>
                  <a:srgbClr val="FFFFFF"/>
                </a:solidFill>
                <a:effectLst>
                  <a:outerShdw blurRad="38100" dist="38100" dir="2700000" algn="tl">
                    <a:srgbClr val="000000">
                      <a:alpha val="43137"/>
                    </a:srgbClr>
                  </a:outerShdw>
                </a:effectLst>
              </a:rPr>
              <a:t>,  gracias por amarnos. Oramos en el Nombre de Cristo. Amen.</a:t>
            </a:r>
          </a:p>
        </p:txBody>
      </p:sp>
      <p:pic>
        <p:nvPicPr>
          <p:cNvPr id="5" name="Picture 2" descr="http://ts3.mm.bing.net/images/thumbnail.aspx?q=4611515639072866&amp;id=c706ab326e4cf97b06f917f758ae0d9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2678113"/>
            <a:ext cx="3200400"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01587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Capas de cristal">
  <a:themeElements>
    <a:clrScheme name="Capas de cristal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Capas de cristal">
      <a:majorFont>
        <a:latin typeface="Arial Black"/>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outerShdw blurRad="38100" dist="38100" dir="2700000" algn="tl">
                <a:srgbClr val="000000">
                  <a:alpha val="43137"/>
                </a:srgbClr>
              </a:outerShdw>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outerShdw blurRad="38100" dist="38100" dir="2700000" algn="tl">
                <a:srgbClr val="000000">
                  <a:alpha val="43137"/>
                </a:srgbClr>
              </a:outerShdw>
            </a:effectLst>
            <a:latin typeface="Arial" charset="0"/>
            <a:cs typeface="Arial" charset="0"/>
          </a:defRPr>
        </a:defPPr>
      </a:lstStyle>
    </a:lnDef>
  </a:objectDefaults>
  <a:extraClrSchemeLst>
    <a:extraClrScheme>
      <a:clrScheme name="Capas de cristal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Capas de cristal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Capas de cristal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Capas de cristal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Capas de cristal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Capas de cristal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Capas de cristal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Capas de cristal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TotalTime>
  <Words>2538</Words>
  <Application>Microsoft Office PowerPoint</Application>
  <PresentationFormat>Presentación en pantalla (4:3)</PresentationFormat>
  <Paragraphs>141</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Capas de cristal</vt:lpstr>
      <vt:lpstr>Presentación de PowerPoint</vt:lpstr>
      <vt:lpstr> ¿Qué descubre el hombre al contemplar atentamente la ley?  </vt:lpstr>
      <vt:lpstr>Presentación de PowerPoint</vt:lpstr>
      <vt:lpstr>Presentación de PowerPoint</vt:lpstr>
      <vt:lpstr>Presentación de PowerPoint</vt:lpstr>
      <vt:lpstr>Presentación de PowerPoint</vt:lpstr>
      <vt:lpstr>Presentación de PowerPoint</vt:lpstr>
      <vt:lpstr>Presentación de PowerPoint</vt:lpstr>
      <vt:lpstr>¿Qué es lo que está tratando de enseñar Pablo aquí?</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sucede si colocamos la fe en Cristo?</vt:lpstr>
      <vt:lpstr>Presentación de PowerPoint</vt:lpstr>
      <vt:lpstr>Presentación de PowerPoint</vt:lpstr>
      <vt:lpstr>Presentación de PowerPoint</vt:lpstr>
      <vt:lpstr>Presentación de PowerPoint</vt:lpstr>
      <vt:lpstr>¿Con que palabras responde Pablo una comprensión equivocada entre la ley y la gracía?</vt:lpstr>
      <vt:lpstr>Presentación de PowerPoint</vt:lpstr>
      <vt:lpstr>Presentación de PowerPoint</vt:lpstr>
      <vt:lpstr>Presentación de PowerPoint</vt:lpstr>
      <vt:lpstr>Presentación de PowerPoint</vt:lpstr>
      <vt:lpstr>Presentación de PowerPoint</vt:lpstr>
      <vt:lpstr>Presentación de PowerPoint</vt:lpstr>
      <vt:lpstr>¿Que hace el que viola la Ley?</vt:lpstr>
      <vt:lpstr>Presentación de PowerPoint</vt:lpstr>
      <vt:lpstr>Presentación de PowerPoint</vt:lpstr>
      <vt:lpstr>Presentación de PowerPoint</vt:lpstr>
      <vt:lpstr>¿El ser humano proporciona solución para el pecado?</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2012-08-29T20:55:01Z</dcterms:created>
  <dcterms:modified xsi:type="dcterms:W3CDTF">2012-08-29T20:56:33Z</dcterms:modified>
</cp:coreProperties>
</file>